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60" r:id="rId3"/>
    <p:sldId id="258" r:id="rId4"/>
    <p:sldId id="278" r:id="rId5"/>
    <p:sldId id="259" r:id="rId6"/>
    <p:sldId id="262" r:id="rId7"/>
    <p:sldId id="274" r:id="rId8"/>
    <p:sldId id="280" r:id="rId9"/>
    <p:sldId id="281" r:id="rId10"/>
    <p:sldId id="282" r:id="rId11"/>
    <p:sldId id="288" r:id="rId12"/>
    <p:sldId id="286" r:id="rId13"/>
    <p:sldId id="271" r:id="rId14"/>
    <p:sldId id="264" r:id="rId15"/>
    <p:sldId id="265" r:id="rId16"/>
    <p:sldId id="266" r:id="rId17"/>
    <p:sldId id="267" r:id="rId18"/>
    <p:sldId id="273" r:id="rId19"/>
    <p:sldId id="268" r:id="rId20"/>
    <p:sldId id="276" r:id="rId21"/>
    <p:sldId id="269" r:id="rId22"/>
    <p:sldId id="279" r:id="rId23"/>
    <p:sldId id="289" r:id="rId24"/>
    <p:sldId id="290" r:id="rId25"/>
    <p:sldId id="291" r:id="rId26"/>
    <p:sldId id="292" r:id="rId27"/>
    <p:sldId id="293" r:id="rId2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83" autoAdjust="0"/>
  </p:normalViewPr>
  <p:slideViewPr>
    <p:cSldViewPr>
      <p:cViewPr>
        <p:scale>
          <a:sx n="81" d="100"/>
          <a:sy n="81" d="100"/>
        </p:scale>
        <p:origin x="-2484" y="-7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BC76D8-3D94-6845-9AC2-2A0BBDDAE7FD}" type="datetimeFigureOut">
              <a:rPr lang="nl-NL" smtClean="0"/>
              <a:t>2-2-2017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A4FF0D-391E-CF42-B1FB-BABB7BE84AEE}" type="slidenum">
              <a:rPr lang="nl-NL" smtClean="0"/>
              <a:t>‹nr.›</a:t>
            </a:fld>
            <a:endParaRPr lang="nl-NL"/>
          </a:p>
        </p:txBody>
      </p:sp>
    </p:spTree>
    <p:extLst>
      <p:ext uri="{BB962C8B-B14F-4D97-AF65-F5344CB8AC3E}">
        <p14:creationId xmlns:p14="http://schemas.microsoft.com/office/powerpoint/2010/main" val="14244527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85750" indent="-285750">
              <a:buFont typeface="Arial"/>
              <a:buChar char="•"/>
            </a:pPr>
            <a:r>
              <a:rPr lang="nl-NL" sz="2000" dirty="0" smtClean="0"/>
              <a:t>De “Montessori” groep en de “Reguliere” groep worden op de volgende punten vergeleken:</a:t>
            </a:r>
          </a:p>
          <a:p>
            <a:pPr>
              <a:buFont typeface="Arial" panose="020B0604020202020204" pitchFamily="34" charset="0"/>
              <a:buChar char="•"/>
            </a:pPr>
            <a:r>
              <a:rPr lang="nl-NL" sz="2000" dirty="0" smtClean="0"/>
              <a:t>Controle-variabelen</a:t>
            </a:r>
          </a:p>
          <a:p>
            <a:pPr lvl="3">
              <a:buFont typeface="Arial" panose="020B0604020202020204" pitchFamily="34" charset="0"/>
              <a:buChar char="•"/>
            </a:pPr>
            <a:r>
              <a:rPr lang="nl-NL" sz="2000" dirty="0" smtClean="0"/>
              <a:t>Leeftijd</a:t>
            </a:r>
          </a:p>
          <a:p>
            <a:pPr lvl="3">
              <a:buFont typeface="Arial" panose="020B0604020202020204" pitchFamily="34" charset="0"/>
              <a:buChar char="•"/>
            </a:pPr>
            <a:r>
              <a:rPr lang="nl-NL" sz="2000" dirty="0" smtClean="0"/>
              <a:t>Geslacht</a:t>
            </a:r>
          </a:p>
          <a:p>
            <a:pPr lvl="3">
              <a:buFont typeface="Arial" panose="020B0604020202020204" pitchFamily="34" charset="0"/>
              <a:buChar char="•"/>
            </a:pPr>
            <a:r>
              <a:rPr lang="nl-NL" sz="2000" dirty="0" smtClean="0"/>
              <a:t>Rekenniveau</a:t>
            </a:r>
          </a:p>
          <a:p>
            <a:pPr lvl="3">
              <a:buFont typeface="Arial" panose="020B0604020202020204" pitchFamily="34" charset="0"/>
              <a:buChar char="•"/>
            </a:pPr>
            <a:r>
              <a:rPr lang="nl-NL" sz="2000" dirty="0" smtClean="0"/>
              <a:t>Taalniveau</a:t>
            </a:r>
          </a:p>
          <a:p>
            <a:pPr>
              <a:buFont typeface="Arial" panose="020B0604020202020204" pitchFamily="34" charset="0"/>
              <a:buChar char="•"/>
            </a:pPr>
            <a:r>
              <a:rPr lang="nl-NL" sz="2000" dirty="0" smtClean="0"/>
              <a:t>Experimentele variabelen</a:t>
            </a:r>
          </a:p>
          <a:p>
            <a:pPr lvl="3">
              <a:buFont typeface="Arial" panose="020B0604020202020204" pitchFamily="34" charset="0"/>
              <a:buChar char="•"/>
            </a:pPr>
            <a:r>
              <a:rPr lang="nl-NL" sz="2000" dirty="0" smtClean="0"/>
              <a:t>Executieve functies </a:t>
            </a:r>
          </a:p>
          <a:p>
            <a:pPr lvl="3">
              <a:buFont typeface="Arial" panose="020B0604020202020204" pitchFamily="34" charset="0"/>
              <a:buChar char="•"/>
            </a:pPr>
            <a:r>
              <a:rPr lang="nl-NL" sz="2000" dirty="0" smtClean="0"/>
              <a:t>Emotieregulatie</a:t>
            </a:r>
          </a:p>
          <a:p>
            <a:endParaRPr lang="nl-NL" dirty="0"/>
          </a:p>
        </p:txBody>
      </p:sp>
      <p:sp>
        <p:nvSpPr>
          <p:cNvPr id="4" name="Tijdelijke aanduiding voor dianummer 3"/>
          <p:cNvSpPr>
            <a:spLocks noGrp="1"/>
          </p:cNvSpPr>
          <p:nvPr>
            <p:ph type="sldNum" sz="quarter" idx="10"/>
          </p:nvPr>
        </p:nvSpPr>
        <p:spPr/>
        <p:txBody>
          <a:bodyPr/>
          <a:lstStyle/>
          <a:p>
            <a:fld id="{BBA4FF0D-391E-CF42-B1FB-BABB7BE84AEE}" type="slidenum">
              <a:rPr lang="nl-NL" smtClean="0"/>
              <a:t>5</a:t>
            </a:fld>
            <a:endParaRPr lang="nl-NL"/>
          </a:p>
        </p:txBody>
      </p:sp>
    </p:spTree>
    <p:extLst>
      <p:ext uri="{BB962C8B-B14F-4D97-AF65-F5344CB8AC3E}">
        <p14:creationId xmlns:p14="http://schemas.microsoft.com/office/powerpoint/2010/main" val="3920623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dirty="0" smtClean="0"/>
              <a:t>Met behulp van de </a:t>
            </a:r>
            <a:r>
              <a:rPr lang="nl-NL" b="1" dirty="0" smtClean="0"/>
              <a:t>Nederlandse Montessori Vereniging </a:t>
            </a:r>
            <a:r>
              <a:rPr lang="nl-NL" b="0" dirty="0" smtClean="0"/>
              <a:t>en het </a:t>
            </a:r>
            <a:r>
              <a:rPr lang="nl-NL" b="1" dirty="0" smtClean="0"/>
              <a:t>lectoraat Vernieuwingsonderwijs </a:t>
            </a:r>
            <a:r>
              <a:rPr lang="nl-NL" b="0" dirty="0" smtClean="0"/>
              <a:t>hebben wij scholen gezocht</a:t>
            </a:r>
            <a:r>
              <a:rPr lang="nl-NL" b="0" baseline="0" dirty="0" smtClean="0"/>
              <a:t> en bereid gevonden deel te nemen</a:t>
            </a:r>
            <a:endParaRPr lang="nl-NL" b="0" dirty="0" smtClean="0"/>
          </a:p>
          <a:p>
            <a:endParaRPr lang="nl-NL" b="0" dirty="0" smtClean="0"/>
          </a:p>
          <a:p>
            <a:r>
              <a:rPr lang="nl-NL" b="0" dirty="0" smtClean="0"/>
              <a:t>Twee sessies met voldoende pauze tussendoor</a:t>
            </a:r>
            <a:endParaRPr lang="nl-NL" dirty="0"/>
          </a:p>
        </p:txBody>
      </p:sp>
      <p:sp>
        <p:nvSpPr>
          <p:cNvPr id="4" name="Tijdelijke aanduiding voor dianummer 3"/>
          <p:cNvSpPr>
            <a:spLocks noGrp="1"/>
          </p:cNvSpPr>
          <p:nvPr>
            <p:ph type="sldNum" sz="quarter" idx="10"/>
          </p:nvPr>
        </p:nvSpPr>
        <p:spPr/>
        <p:txBody>
          <a:bodyPr/>
          <a:lstStyle/>
          <a:p>
            <a:fld id="{BBA4FF0D-391E-CF42-B1FB-BABB7BE84AEE}" type="slidenum">
              <a:rPr lang="nl-NL" smtClean="0"/>
              <a:t>6</a:t>
            </a:fld>
            <a:endParaRPr lang="nl-NL"/>
          </a:p>
        </p:txBody>
      </p:sp>
    </p:spTree>
    <p:extLst>
      <p:ext uri="{BB962C8B-B14F-4D97-AF65-F5344CB8AC3E}">
        <p14:creationId xmlns:p14="http://schemas.microsoft.com/office/powerpoint/2010/main" val="1082495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buFont typeface="Arial" panose="020B0604020202020204" pitchFamily="34" charset="0"/>
              <a:buChar char="•"/>
            </a:pPr>
            <a:r>
              <a:rPr lang="nl-NL" sz="2000" dirty="0" smtClean="0"/>
              <a:t>Controle variabelen:</a:t>
            </a:r>
          </a:p>
          <a:p>
            <a:pPr lvl="3">
              <a:buFont typeface="Arial" panose="020B0604020202020204" pitchFamily="34" charset="0"/>
              <a:buChar char="•"/>
            </a:pPr>
            <a:r>
              <a:rPr lang="nl-NL" sz="2000" dirty="0" smtClean="0"/>
              <a:t>Taal- en rekenscores zijn opgevraagd bij de school</a:t>
            </a:r>
          </a:p>
          <a:p>
            <a:pPr lvl="3">
              <a:buFont typeface="Arial" panose="020B0604020202020204" pitchFamily="34" charset="0"/>
              <a:buChar char="•"/>
            </a:pPr>
            <a:r>
              <a:rPr lang="nl-NL" sz="2000" dirty="0" smtClean="0"/>
              <a:t>De school heeft ook informatie verstrekt over het geslacht en de leeftijd</a:t>
            </a:r>
          </a:p>
          <a:p>
            <a:endParaRPr lang="nl-NL" dirty="0"/>
          </a:p>
        </p:txBody>
      </p:sp>
      <p:sp>
        <p:nvSpPr>
          <p:cNvPr id="4" name="Tijdelijke aanduiding voor dianummer 3"/>
          <p:cNvSpPr>
            <a:spLocks noGrp="1"/>
          </p:cNvSpPr>
          <p:nvPr>
            <p:ph type="sldNum" sz="quarter" idx="10"/>
          </p:nvPr>
        </p:nvSpPr>
        <p:spPr/>
        <p:txBody>
          <a:bodyPr/>
          <a:lstStyle/>
          <a:p>
            <a:fld id="{BBA4FF0D-391E-CF42-B1FB-BABB7BE84AEE}" type="slidenum">
              <a:rPr lang="nl-NL" smtClean="0"/>
              <a:t>7</a:t>
            </a:fld>
            <a:endParaRPr lang="nl-NL"/>
          </a:p>
        </p:txBody>
      </p:sp>
    </p:spTree>
    <p:extLst>
      <p:ext uri="{BB962C8B-B14F-4D97-AF65-F5344CB8AC3E}">
        <p14:creationId xmlns:p14="http://schemas.microsoft.com/office/powerpoint/2010/main" val="1631708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buFont typeface="Arial"/>
              <a:buChar char="•"/>
            </a:pPr>
            <a:r>
              <a:rPr lang="nl-NL" b="0" dirty="0" smtClean="0"/>
              <a:t>Op de controle variabelen (leeftijd, geslacht, reken- en taalscores) verschillen de leerlingen  statistisch niet</a:t>
            </a:r>
          </a:p>
          <a:p>
            <a:pPr>
              <a:buFont typeface="Arial"/>
              <a:buChar char="•"/>
            </a:pPr>
            <a:r>
              <a:rPr lang="nl-NL" dirty="0" smtClean="0"/>
              <a:t>We kunnen dus zonder al te veel problemen de groepen vergelijken op hun executieve functie en emotieregulatie scores</a:t>
            </a:r>
          </a:p>
          <a:p>
            <a:endParaRPr lang="nl-NL" dirty="0"/>
          </a:p>
        </p:txBody>
      </p:sp>
      <p:sp>
        <p:nvSpPr>
          <p:cNvPr id="4" name="Tijdelijke aanduiding voor dianummer 3"/>
          <p:cNvSpPr>
            <a:spLocks noGrp="1"/>
          </p:cNvSpPr>
          <p:nvPr>
            <p:ph type="sldNum" sz="quarter" idx="10"/>
          </p:nvPr>
        </p:nvSpPr>
        <p:spPr/>
        <p:txBody>
          <a:bodyPr/>
          <a:lstStyle/>
          <a:p>
            <a:fld id="{BBA4FF0D-391E-CF42-B1FB-BABB7BE84AEE}" type="slidenum">
              <a:rPr lang="nl-NL" smtClean="0"/>
              <a:t>14</a:t>
            </a:fld>
            <a:endParaRPr lang="nl-NL"/>
          </a:p>
        </p:txBody>
      </p:sp>
    </p:spTree>
    <p:extLst>
      <p:ext uri="{BB962C8B-B14F-4D97-AF65-F5344CB8AC3E}">
        <p14:creationId xmlns:p14="http://schemas.microsoft.com/office/powerpoint/2010/main" val="2776282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nl-NL" dirty="0" smtClean="0"/>
              <a:t>De scholen liggen in twee verschillende gebieden van Nederland (de twee Montessori groepen in omgeving Amsterdam/Haarlem, de reguliere school omgeving Vlaardingen),</a:t>
            </a:r>
          </a:p>
          <a:p>
            <a:endParaRPr lang="nl-NL" dirty="0"/>
          </a:p>
        </p:txBody>
      </p:sp>
      <p:sp>
        <p:nvSpPr>
          <p:cNvPr id="4" name="Tijdelijke aanduiding voor dianummer 3"/>
          <p:cNvSpPr>
            <a:spLocks noGrp="1"/>
          </p:cNvSpPr>
          <p:nvPr>
            <p:ph type="sldNum" sz="quarter" idx="10"/>
          </p:nvPr>
        </p:nvSpPr>
        <p:spPr/>
        <p:txBody>
          <a:bodyPr/>
          <a:lstStyle/>
          <a:p>
            <a:fld id="{BBA4FF0D-391E-CF42-B1FB-BABB7BE84AEE}" type="slidenum">
              <a:rPr lang="nl-NL" smtClean="0"/>
              <a:t>17</a:t>
            </a:fld>
            <a:endParaRPr lang="nl-NL"/>
          </a:p>
        </p:txBody>
      </p:sp>
    </p:spTree>
    <p:extLst>
      <p:ext uri="{BB962C8B-B14F-4D97-AF65-F5344CB8AC3E}">
        <p14:creationId xmlns:p14="http://schemas.microsoft.com/office/powerpoint/2010/main" val="1652419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dirty="0" smtClean="0"/>
              <a:t>We moeten door deze tekortkomingen dus voorzichtig zijn met het trekken van generaliserende conclusies m.b.t. deze onderzoeksvraag</a:t>
            </a:r>
          </a:p>
          <a:p>
            <a:pPr marL="0" marR="0" indent="0" algn="l" defTabSz="457200" rtl="0" eaLnBrk="1" fontAlgn="auto" latinLnBrk="0" hangingPunct="1">
              <a:lnSpc>
                <a:spcPct val="100000"/>
              </a:lnSpc>
              <a:spcBef>
                <a:spcPts val="0"/>
              </a:spcBef>
              <a:spcAft>
                <a:spcPts val="0"/>
              </a:spcAft>
              <a:buClrTx/>
              <a:buSzTx/>
              <a:buFontTx/>
              <a:buNone/>
              <a:tabLst/>
              <a:defRPr/>
            </a:pPr>
            <a:endParaRPr lang="nl-NL"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nl-NL" dirty="0" smtClean="0"/>
              <a:t>De  huidige studie is een “pilot-onderzoek” in het kader van een Master in de Ontwikkelingspsychologie van de Universiteit Maastricht. Het onderzoek is opgezet met veel interesse, hulp en inzet maar zonder directe financiële middelen en in een beperkte tijd. Een verbeterde aanpak kan dus beter inzicht geven in het verband tussen Montessori onderwijs en executieve functies</a:t>
            </a:r>
          </a:p>
          <a:p>
            <a:pPr marL="0" marR="0" indent="0" algn="l" defTabSz="457200" rtl="0" eaLnBrk="1" fontAlgn="auto" latinLnBrk="0" hangingPunct="1">
              <a:lnSpc>
                <a:spcPct val="100000"/>
              </a:lnSpc>
              <a:spcBef>
                <a:spcPts val="0"/>
              </a:spcBef>
              <a:spcAft>
                <a:spcPts val="0"/>
              </a:spcAft>
              <a:buClrTx/>
              <a:buSzTx/>
              <a:buFontTx/>
              <a:buNone/>
              <a:tabLst/>
              <a:defRPr/>
            </a:pP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BBA4FF0D-391E-CF42-B1FB-BABB7BE84AEE}" type="slidenum">
              <a:rPr lang="nl-NL" smtClean="0"/>
              <a:t>19</a:t>
            </a:fld>
            <a:endParaRPr lang="nl-NL"/>
          </a:p>
        </p:txBody>
      </p:sp>
    </p:spTree>
    <p:extLst>
      <p:ext uri="{BB962C8B-B14F-4D97-AF65-F5344CB8AC3E}">
        <p14:creationId xmlns:p14="http://schemas.microsoft.com/office/powerpoint/2010/main" val="3877931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BBA4FF0D-391E-CF42-B1FB-BABB7BE84AEE}" type="slidenum">
              <a:rPr lang="nl-NL" smtClean="0"/>
              <a:t>25</a:t>
            </a:fld>
            <a:endParaRPr lang="nl-NL"/>
          </a:p>
        </p:txBody>
      </p:sp>
    </p:spTree>
    <p:extLst>
      <p:ext uri="{BB962C8B-B14F-4D97-AF65-F5344CB8AC3E}">
        <p14:creationId xmlns:p14="http://schemas.microsoft.com/office/powerpoint/2010/main" val="2363324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33B1A3-9697-42C9-9C7A-EFF18F7CA73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A242806-2AE2-4735-9DEB-0103464AA7C2}"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33B1A3-9697-42C9-9C7A-EFF18F7CA73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A242806-2AE2-4735-9DEB-0103464AA7C2}"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33B1A3-9697-42C9-9C7A-EFF18F7CA73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A242806-2AE2-4735-9DEB-0103464AA7C2}"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33B1A3-9697-42C9-9C7A-EFF18F7CA73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A242806-2AE2-4735-9DEB-0103464AA7C2}"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C833B1A3-9697-42C9-9C7A-EFF18F7CA733}" type="datetimeFigureOut">
              <a:rPr lang="nl-NL" smtClean="0"/>
              <a:t>2-2-2017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A242806-2AE2-4735-9DEB-0103464AA7C2}"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833B1A3-9697-42C9-9C7A-EFF18F7CA733}" type="datetimeFigureOut">
              <a:rPr lang="nl-NL" smtClean="0"/>
              <a:t>2-2-2017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A242806-2AE2-4735-9DEB-0103464AA7C2}" type="slidenum">
              <a:rPr lang="nl-NL" smtClean="0"/>
              <a:t>‹nr.›</a:t>
            </a:fld>
            <a:endParaRPr lang="nl-NL"/>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833B1A3-9697-42C9-9C7A-EFF18F7CA733}" type="datetimeFigureOut">
              <a:rPr lang="nl-NL" smtClean="0"/>
              <a:t>2-2-2017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A242806-2AE2-4735-9DEB-0103464AA7C2}"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33B1A3-9697-42C9-9C7A-EFF18F7CA733}" type="datetimeFigureOut">
              <a:rPr lang="nl-NL" smtClean="0"/>
              <a:t>2-2-2017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A242806-2AE2-4735-9DEB-0103464AA7C2}"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33B1A3-9697-42C9-9C7A-EFF18F7CA733}" type="datetimeFigureOut">
              <a:rPr lang="nl-NL" smtClean="0"/>
              <a:t>2-2-2017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A242806-2AE2-4735-9DEB-0103464AA7C2}"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C833B1A3-9697-42C9-9C7A-EFF18F7CA733}" type="datetimeFigureOut">
              <a:rPr lang="nl-NL" smtClean="0"/>
              <a:t>2-2-2017</a:t>
            </a:fld>
            <a:endParaRPr lang="nl-NL"/>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nl-NL"/>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AA242806-2AE2-4735-9DEB-0103464AA7C2}"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33B1A3-9697-42C9-9C7A-EFF18F7CA733}" type="datetimeFigureOut">
              <a:rPr lang="nl-NL" smtClean="0"/>
              <a:t>2-2-2017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A242806-2AE2-4735-9DEB-0103464AA7C2}"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C833B1A3-9697-42C9-9C7A-EFF18F7CA733}" type="datetimeFigureOut">
              <a:rPr lang="nl-NL" smtClean="0"/>
              <a:t>2-2-2017</a:t>
            </a:fld>
            <a:endParaRPr lang="nl-NL"/>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nl-NL"/>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AA242806-2AE2-4735-9DEB-0103464AA7C2}"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24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24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24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24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24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857" y="1340768"/>
            <a:ext cx="6923240" cy="1204306"/>
          </a:xfrm>
        </p:spPr>
        <p:txBody>
          <a:bodyPr/>
          <a:lstStyle/>
          <a:p>
            <a:pPr algn="ctr"/>
            <a:r>
              <a:rPr lang="nl-NL" b="1" dirty="0"/>
              <a:t>Verhoogt Montessori onderwijs de executieve functies meer in vergelijking met regulier </a:t>
            </a:r>
            <a:r>
              <a:rPr lang="nl-NL" b="1" dirty="0" smtClean="0"/>
              <a:t>onderwijs?</a:t>
            </a:r>
            <a:endParaRPr lang="nl-NL" dirty="0"/>
          </a:p>
        </p:txBody>
      </p:sp>
      <p:sp>
        <p:nvSpPr>
          <p:cNvPr id="3" name="Subtitle 2"/>
          <p:cNvSpPr>
            <a:spLocks noGrp="1"/>
          </p:cNvSpPr>
          <p:nvPr>
            <p:ph type="subTitle" idx="1"/>
          </p:nvPr>
        </p:nvSpPr>
        <p:spPr>
          <a:xfrm>
            <a:off x="827584" y="2708920"/>
            <a:ext cx="7704856" cy="2232248"/>
          </a:xfrm>
        </p:spPr>
        <p:txBody>
          <a:bodyPr>
            <a:noAutofit/>
          </a:bodyPr>
          <a:lstStyle/>
          <a:p>
            <a:r>
              <a:rPr lang="nl-NL" sz="1800" dirty="0" smtClean="0"/>
              <a:t>Onderzoek in het kader van masterscriptie</a:t>
            </a:r>
          </a:p>
          <a:p>
            <a:r>
              <a:rPr lang="nl-NL" sz="1800" b="1" dirty="0" smtClean="0"/>
              <a:t>Eveline Persoon</a:t>
            </a:r>
          </a:p>
          <a:p>
            <a:endParaRPr lang="nl-NL" sz="1800" dirty="0" smtClean="0"/>
          </a:p>
          <a:p>
            <a:r>
              <a:rPr lang="nl-NL" sz="1800" dirty="0" smtClean="0"/>
              <a:t>Supervisie door:</a:t>
            </a:r>
          </a:p>
          <a:p>
            <a:r>
              <a:rPr lang="nl-NL" sz="1800" b="1" dirty="0" smtClean="0"/>
              <a:t>Lisa Jonkman</a:t>
            </a:r>
            <a:r>
              <a:rPr lang="nl-NL" sz="1800" dirty="0" smtClean="0"/>
              <a:t> – universitair Hoofddocent</a:t>
            </a:r>
          </a:p>
          <a:p>
            <a:r>
              <a:rPr lang="nl-NL" sz="1800" dirty="0" smtClean="0"/>
              <a:t>Faculteit psychologie en neurowetenschappen, Universiteit Maastricht</a:t>
            </a:r>
          </a:p>
          <a:p>
            <a:r>
              <a:rPr lang="nl-NL" sz="1800" b="1" dirty="0" smtClean="0"/>
              <a:t>Patrick </a:t>
            </a:r>
            <a:r>
              <a:rPr lang="nl-NL" sz="1800" b="1" dirty="0" err="1" smtClean="0"/>
              <a:t>sins</a:t>
            </a:r>
            <a:r>
              <a:rPr lang="nl-NL" sz="1800" b="1" dirty="0" smtClean="0"/>
              <a:t> </a:t>
            </a:r>
            <a:r>
              <a:rPr lang="nl-NL" sz="1800" dirty="0" smtClean="0"/>
              <a:t> - lector vernieuwingsonderwijs</a:t>
            </a:r>
          </a:p>
          <a:p>
            <a:r>
              <a:rPr lang="nl-NL" sz="1800" dirty="0" smtClean="0"/>
              <a:t>Saxion en thomas more hogeschool</a:t>
            </a:r>
          </a:p>
        </p:txBody>
      </p:sp>
      <p:sp>
        <p:nvSpPr>
          <p:cNvPr id="4" name="AutoShape 2" descr="Afbeeldingsresultaat voor logo maastricht universit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4" descr="Afbeeldingsresultaat voor logo maastricht universit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 name="AutoShape 6" descr="Afbeeldingsresultaat voor logo maastricht universit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7" name="AutoShape 8" descr="Afbeeldingsresultaat voor logo maastricht university"/>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8" name="AutoShape 10" descr="Afbeeldingsresultaat voor logo maastricht university"/>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9" name="AutoShape 12" descr="Afbeeldingsresultaat voor logo maastricht university"/>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26" name="Picture 1" descr="cid:15329DF6-A2CB-48B8-B1D5-8809D412065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5949280"/>
            <a:ext cx="30861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7229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720120"/>
            <a:ext cx="8352928" cy="548640"/>
          </a:xfrm>
        </p:spPr>
        <p:txBody>
          <a:bodyPr/>
          <a:lstStyle/>
          <a:p>
            <a:pPr marL="452438" lvl="3" indent="-452438" algn="l" rtl="0">
              <a:spcBef>
                <a:spcPct val="0"/>
              </a:spcBef>
              <a:buFont typeface="+mj-lt"/>
              <a:buAutoNum type="arabicPeriod"/>
            </a:pPr>
            <a:r>
              <a:rPr lang="nl-NL" sz="2400" b="1" dirty="0" smtClean="0"/>
              <a:t>Non-switch conditie “welk nummer?”</a:t>
            </a:r>
            <a:r>
              <a:rPr lang="nl-NL" sz="2400" dirty="0"/>
              <a:t/>
            </a:r>
            <a:br>
              <a:rPr lang="nl-NL" sz="2400" dirty="0"/>
            </a:br>
            <a:r>
              <a:rPr lang="nl-NL" sz="1000" dirty="0" smtClean="0"/>
              <a:t/>
            </a:r>
            <a:br>
              <a:rPr lang="nl-NL" sz="1000" dirty="0" smtClean="0"/>
            </a:br>
            <a:r>
              <a:rPr lang="nl-NL" sz="2400" i="1" dirty="0" smtClean="0"/>
              <a:t>Taak</a:t>
            </a:r>
            <a:r>
              <a:rPr lang="nl-NL" sz="2400" i="1" dirty="0"/>
              <a:t>: druk op </a:t>
            </a:r>
            <a:r>
              <a:rPr lang="nl-NL" sz="2400" i="1" dirty="0">
                <a:solidFill>
                  <a:srgbClr val="FFFF00"/>
                </a:solidFill>
              </a:rPr>
              <a:t>geel</a:t>
            </a:r>
            <a:r>
              <a:rPr lang="nl-NL" sz="2400" i="1" dirty="0"/>
              <a:t> wanneer je “een” 1 ziet en op </a:t>
            </a:r>
            <a:r>
              <a:rPr lang="nl-NL" sz="2400" i="1" dirty="0">
                <a:solidFill>
                  <a:srgbClr val="3366FF"/>
                </a:solidFill>
              </a:rPr>
              <a:t>blauw </a:t>
            </a:r>
            <a:r>
              <a:rPr lang="nl-NL" sz="2400" i="1" dirty="0"/>
              <a:t>wanneer je “een” 3 ziet </a:t>
            </a:r>
          </a:p>
        </p:txBody>
      </p:sp>
      <p:sp>
        <p:nvSpPr>
          <p:cNvPr id="4" name="Text Box 2"/>
          <p:cNvSpPr txBox="1"/>
          <p:nvPr/>
        </p:nvSpPr>
        <p:spPr>
          <a:xfrm>
            <a:off x="1553344" y="1772816"/>
            <a:ext cx="2514600" cy="1524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ffectLst/>
                <a:ea typeface="Calibri"/>
                <a:cs typeface="Times New Roman"/>
              </a:rPr>
              <a:t>Welk </a:t>
            </a:r>
            <a:r>
              <a:rPr lang="nl-NL" sz="2400" dirty="0">
                <a:effectLst/>
                <a:ea typeface="Calibri"/>
                <a:cs typeface="Times New Roman"/>
              </a:rPr>
              <a:t>nummer?</a:t>
            </a:r>
          </a:p>
        </p:txBody>
      </p:sp>
      <p:sp>
        <p:nvSpPr>
          <p:cNvPr id="5" name="Text Box 3"/>
          <p:cNvSpPr txBox="1"/>
          <p:nvPr/>
        </p:nvSpPr>
        <p:spPr>
          <a:xfrm>
            <a:off x="3203848" y="2852936"/>
            <a:ext cx="2514600" cy="1524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ffectLst/>
                <a:ea typeface="Calibri"/>
                <a:cs typeface="Times New Roman"/>
              </a:rPr>
              <a:t>111</a:t>
            </a:r>
            <a:endParaRPr lang="nl-NL" sz="2400" dirty="0">
              <a:effectLst/>
              <a:ea typeface="Calibri"/>
              <a:cs typeface="Times New Roman"/>
            </a:endParaRPr>
          </a:p>
        </p:txBody>
      </p:sp>
      <p:sp>
        <p:nvSpPr>
          <p:cNvPr id="24" name="TextBox 23"/>
          <p:cNvSpPr txBox="1"/>
          <p:nvPr/>
        </p:nvSpPr>
        <p:spPr>
          <a:xfrm>
            <a:off x="779204" y="4562544"/>
            <a:ext cx="2055068" cy="1938992"/>
          </a:xfrm>
          <a:prstGeom prst="rect">
            <a:avLst/>
          </a:prstGeom>
          <a:solidFill>
            <a:schemeClr val="bg1"/>
          </a:solidFill>
          <a:ln>
            <a:solidFill>
              <a:schemeClr val="tx1"/>
            </a:solidFill>
          </a:ln>
        </p:spPr>
        <p:txBody>
          <a:bodyPr wrap="square" rtlCol="0">
            <a:spAutoFit/>
          </a:bodyPr>
          <a:lstStyle/>
          <a:p>
            <a:r>
              <a:rPr lang="nl-NL" sz="2400" dirty="0" smtClean="0"/>
              <a:t>4 opties:</a:t>
            </a:r>
          </a:p>
          <a:p>
            <a:pPr marL="285750" indent="-285750">
              <a:buFont typeface="Arial" panose="020B0604020202020204" pitchFamily="34" charset="0"/>
              <a:buChar char="•"/>
            </a:pPr>
            <a:r>
              <a:rPr lang="nl-NL" sz="2400" dirty="0" smtClean="0"/>
              <a:t>1</a:t>
            </a:r>
          </a:p>
          <a:p>
            <a:pPr marL="285750" indent="-285750">
              <a:buFont typeface="Arial" panose="020B0604020202020204" pitchFamily="34" charset="0"/>
              <a:buChar char="•"/>
            </a:pPr>
            <a:r>
              <a:rPr lang="nl-NL" sz="2400" dirty="0" smtClean="0"/>
              <a:t>111</a:t>
            </a:r>
          </a:p>
          <a:p>
            <a:pPr marL="285750" indent="-285750">
              <a:buFont typeface="Arial" panose="020B0604020202020204" pitchFamily="34" charset="0"/>
              <a:buChar char="•"/>
            </a:pPr>
            <a:r>
              <a:rPr lang="nl-NL" sz="2400" dirty="0" smtClean="0"/>
              <a:t>3</a:t>
            </a:r>
          </a:p>
          <a:p>
            <a:pPr marL="285750" indent="-285750">
              <a:buFont typeface="Arial" panose="020B0604020202020204" pitchFamily="34" charset="0"/>
              <a:buChar char="•"/>
            </a:pPr>
            <a:r>
              <a:rPr lang="nl-NL" sz="2400" dirty="0" smtClean="0"/>
              <a:t>333</a:t>
            </a:r>
            <a:endParaRPr lang="nl-NL" sz="2400" dirty="0"/>
          </a:p>
        </p:txBody>
      </p:sp>
      <p:cxnSp>
        <p:nvCxnSpPr>
          <p:cNvPr id="21" name="Straight Arrow Connector 20"/>
          <p:cNvCxnSpPr/>
          <p:nvPr/>
        </p:nvCxnSpPr>
        <p:spPr>
          <a:xfrm flipH="1">
            <a:off x="2483768" y="4209002"/>
            <a:ext cx="1008112" cy="96027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2275955"/>
            <a:ext cx="2488178" cy="3866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Oval 25"/>
          <p:cNvSpPr/>
          <p:nvPr/>
        </p:nvSpPr>
        <p:spPr>
          <a:xfrm>
            <a:off x="6466728" y="3614936"/>
            <a:ext cx="995156" cy="881968"/>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a:p>
        </p:txBody>
      </p:sp>
    </p:spTree>
    <p:extLst>
      <p:ext uri="{BB962C8B-B14F-4D97-AF65-F5344CB8AC3E}">
        <p14:creationId xmlns:p14="http://schemas.microsoft.com/office/powerpoint/2010/main" val="189289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ppt_x"/>
                                          </p:val>
                                        </p:tav>
                                        <p:tav tm="100000">
                                          <p:val>
                                            <p:strVal val="#ppt_x"/>
                                          </p:val>
                                        </p:tav>
                                      </p:tavLst>
                                    </p:anim>
                                    <p:anim calcmode="lin" valueType="num">
                                      <p:cBhvr additive="base">
                                        <p:cTn id="8" dur="125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250" fill="hold"/>
                                        <p:tgtEl>
                                          <p:spTgt spid="5"/>
                                        </p:tgtEl>
                                        <p:attrNameLst>
                                          <p:attrName>ppt_x</p:attrName>
                                        </p:attrNameLst>
                                      </p:cBhvr>
                                      <p:tavLst>
                                        <p:tav tm="0">
                                          <p:val>
                                            <p:strVal val="#ppt_x"/>
                                          </p:val>
                                        </p:tav>
                                        <p:tav tm="100000">
                                          <p:val>
                                            <p:strVal val="#ppt_x"/>
                                          </p:val>
                                        </p:tav>
                                      </p:tavLst>
                                    </p:anim>
                                    <p:anim calcmode="lin" valueType="num">
                                      <p:cBhvr additive="base">
                                        <p:cTn id="14" dur="12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027"/>
                                        </p:tgtEl>
                                        <p:attrNameLst>
                                          <p:attrName>style.visibility</p:attrName>
                                        </p:attrNameLst>
                                      </p:cBhvr>
                                      <p:to>
                                        <p:strVal val="visible"/>
                                      </p:to>
                                    </p:set>
                                    <p:animEffect transition="in" filter="fade">
                                      <p:cBhvr>
                                        <p:cTn id="30" dur="1000"/>
                                        <p:tgtEl>
                                          <p:spTgt spid="1027"/>
                                        </p:tgtEl>
                                      </p:cBhvr>
                                    </p:animEffect>
                                    <p:anim calcmode="lin" valueType="num">
                                      <p:cBhvr>
                                        <p:cTn id="31" dur="1000" fill="hold"/>
                                        <p:tgtEl>
                                          <p:spTgt spid="1027"/>
                                        </p:tgtEl>
                                        <p:attrNameLst>
                                          <p:attrName>ppt_x</p:attrName>
                                        </p:attrNameLst>
                                      </p:cBhvr>
                                      <p:tavLst>
                                        <p:tav tm="0">
                                          <p:val>
                                            <p:strVal val="#ppt_x"/>
                                          </p:val>
                                        </p:tav>
                                        <p:tav tm="100000">
                                          <p:val>
                                            <p:strVal val="#ppt_x"/>
                                          </p:val>
                                        </p:tav>
                                      </p:tavLst>
                                    </p:anim>
                                    <p:anim calcmode="lin" valueType="num">
                                      <p:cBhvr>
                                        <p:cTn id="32"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1000" fill="hold"/>
                                        <p:tgtEl>
                                          <p:spTgt spid="26"/>
                                        </p:tgtEl>
                                        <p:attrNameLst>
                                          <p:attrName>ppt_x</p:attrName>
                                        </p:attrNameLst>
                                      </p:cBhvr>
                                      <p:tavLst>
                                        <p:tav tm="0">
                                          <p:val>
                                            <p:strVal val="#ppt_x"/>
                                          </p:val>
                                        </p:tav>
                                        <p:tav tm="100000">
                                          <p:val>
                                            <p:strVal val="#ppt_x"/>
                                          </p:val>
                                        </p:tav>
                                      </p:tavLst>
                                    </p:anim>
                                    <p:anim calcmode="lin" valueType="num">
                                      <p:cBhvr additive="base">
                                        <p:cTn id="38" dur="10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2520" y="1143789"/>
            <a:ext cx="7520940" cy="3579849"/>
          </a:xfrm>
        </p:spPr>
        <p:txBody>
          <a:bodyPr/>
          <a:lstStyle/>
          <a:p>
            <a:endParaRPr lang="nl-NL" dirty="0" smtClean="0"/>
          </a:p>
          <a:p>
            <a:endParaRPr lang="nl-NL" dirty="0"/>
          </a:p>
          <a:p>
            <a:endParaRPr lang="nl-NL" dirty="0"/>
          </a:p>
        </p:txBody>
      </p:sp>
      <p:sp>
        <p:nvSpPr>
          <p:cNvPr id="4" name="Text Box 2"/>
          <p:cNvSpPr txBox="1"/>
          <p:nvPr/>
        </p:nvSpPr>
        <p:spPr>
          <a:xfrm>
            <a:off x="1553344" y="1772816"/>
            <a:ext cx="2514600" cy="1524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endParaRPr lang="nl-NL" sz="400" dirty="0" smtClean="0">
              <a:effectLst/>
              <a:ea typeface="Calibri"/>
              <a:cs typeface="Times New Roman"/>
            </a:endParaRPr>
          </a:p>
          <a:p>
            <a:pPr algn="ctr">
              <a:lnSpc>
                <a:spcPct val="115000"/>
              </a:lnSpc>
              <a:spcAft>
                <a:spcPts val="1000"/>
              </a:spcAft>
            </a:pPr>
            <a:r>
              <a:rPr lang="nl-NL" sz="2400" dirty="0">
                <a:effectLst/>
                <a:ea typeface="Calibri"/>
                <a:cs typeface="Times New Roman"/>
              </a:rPr>
              <a:t> </a:t>
            </a:r>
            <a:r>
              <a:rPr lang="nl-NL" sz="2400" dirty="0" smtClean="0">
                <a:ea typeface="Calibri"/>
                <a:cs typeface="Times New Roman"/>
              </a:rPr>
              <a:t>Hoeveel</a:t>
            </a:r>
            <a:r>
              <a:rPr lang="nl-NL" sz="2400" dirty="0" smtClean="0">
                <a:effectLst/>
                <a:ea typeface="Calibri"/>
                <a:cs typeface="Times New Roman"/>
              </a:rPr>
              <a:t> nummers?</a:t>
            </a:r>
            <a:endParaRPr lang="nl-NL" sz="2400" dirty="0">
              <a:effectLst/>
              <a:ea typeface="Calibri"/>
              <a:cs typeface="Times New Roman"/>
            </a:endParaRPr>
          </a:p>
        </p:txBody>
      </p:sp>
      <p:sp>
        <p:nvSpPr>
          <p:cNvPr id="5" name="Text Box 3"/>
          <p:cNvSpPr txBox="1"/>
          <p:nvPr/>
        </p:nvSpPr>
        <p:spPr>
          <a:xfrm>
            <a:off x="3203848" y="2852936"/>
            <a:ext cx="2514600" cy="1524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ffectLst/>
                <a:ea typeface="Calibri"/>
                <a:cs typeface="Times New Roman"/>
              </a:rPr>
              <a:t>111</a:t>
            </a:r>
            <a:endParaRPr lang="nl-NL" sz="2400" dirty="0">
              <a:effectLst/>
              <a:ea typeface="Calibri"/>
              <a:cs typeface="Times New Roman"/>
            </a:endParaRPr>
          </a:p>
        </p:txBody>
      </p:sp>
      <p:sp>
        <p:nvSpPr>
          <p:cNvPr id="24" name="TextBox 23"/>
          <p:cNvSpPr txBox="1"/>
          <p:nvPr/>
        </p:nvSpPr>
        <p:spPr>
          <a:xfrm>
            <a:off x="779204" y="4562544"/>
            <a:ext cx="2055068" cy="1938992"/>
          </a:xfrm>
          <a:prstGeom prst="rect">
            <a:avLst/>
          </a:prstGeom>
          <a:solidFill>
            <a:schemeClr val="bg1"/>
          </a:solidFill>
          <a:ln>
            <a:solidFill>
              <a:schemeClr val="tx1"/>
            </a:solidFill>
          </a:ln>
        </p:spPr>
        <p:txBody>
          <a:bodyPr wrap="square" rtlCol="0">
            <a:spAutoFit/>
          </a:bodyPr>
          <a:lstStyle/>
          <a:p>
            <a:r>
              <a:rPr lang="nl-NL" sz="2400" dirty="0" smtClean="0"/>
              <a:t>4 opties:</a:t>
            </a:r>
          </a:p>
          <a:p>
            <a:pPr marL="285750" indent="-285750">
              <a:buFont typeface="Arial" panose="020B0604020202020204" pitchFamily="34" charset="0"/>
              <a:buChar char="•"/>
            </a:pPr>
            <a:r>
              <a:rPr lang="nl-NL" sz="2400" dirty="0" smtClean="0"/>
              <a:t>1</a:t>
            </a:r>
          </a:p>
          <a:p>
            <a:pPr marL="285750" indent="-285750">
              <a:buFont typeface="Arial" panose="020B0604020202020204" pitchFamily="34" charset="0"/>
              <a:buChar char="•"/>
            </a:pPr>
            <a:r>
              <a:rPr lang="nl-NL" sz="2400" dirty="0" smtClean="0"/>
              <a:t>111</a:t>
            </a:r>
          </a:p>
          <a:p>
            <a:pPr marL="285750" indent="-285750">
              <a:buFont typeface="Arial" panose="020B0604020202020204" pitchFamily="34" charset="0"/>
              <a:buChar char="•"/>
            </a:pPr>
            <a:r>
              <a:rPr lang="nl-NL" sz="2400" dirty="0" smtClean="0"/>
              <a:t>3</a:t>
            </a:r>
          </a:p>
          <a:p>
            <a:pPr marL="285750" indent="-285750">
              <a:buFont typeface="Arial" panose="020B0604020202020204" pitchFamily="34" charset="0"/>
              <a:buChar char="•"/>
            </a:pPr>
            <a:r>
              <a:rPr lang="nl-NL" sz="2400" dirty="0" smtClean="0"/>
              <a:t>333</a:t>
            </a:r>
            <a:endParaRPr lang="nl-NL" sz="2400" dirty="0"/>
          </a:p>
        </p:txBody>
      </p:sp>
      <p:cxnSp>
        <p:nvCxnSpPr>
          <p:cNvPr id="21" name="Straight Arrow Connector 20"/>
          <p:cNvCxnSpPr/>
          <p:nvPr/>
        </p:nvCxnSpPr>
        <p:spPr>
          <a:xfrm flipH="1">
            <a:off x="2483768" y="4209002"/>
            <a:ext cx="1008112" cy="96027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6026" y="2302187"/>
            <a:ext cx="2425077" cy="3813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Oval 25"/>
          <p:cNvSpPr/>
          <p:nvPr/>
        </p:nvSpPr>
        <p:spPr>
          <a:xfrm>
            <a:off x="7308304" y="3525380"/>
            <a:ext cx="995156" cy="881968"/>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a:p>
        </p:txBody>
      </p:sp>
      <p:sp>
        <p:nvSpPr>
          <p:cNvPr id="13" name="Title 1"/>
          <p:cNvSpPr>
            <a:spLocks noGrp="1"/>
          </p:cNvSpPr>
          <p:nvPr>
            <p:ph type="title"/>
          </p:nvPr>
        </p:nvSpPr>
        <p:spPr>
          <a:xfrm>
            <a:off x="611560" y="764704"/>
            <a:ext cx="8280920" cy="548640"/>
          </a:xfrm>
        </p:spPr>
        <p:txBody>
          <a:bodyPr/>
          <a:lstStyle/>
          <a:p>
            <a:pPr marL="457200" lvl="3" indent="-457200" algn="l" rtl="0">
              <a:spcBef>
                <a:spcPct val="0"/>
              </a:spcBef>
              <a:buFont typeface="+mj-lt"/>
              <a:buAutoNum type="arabicPeriod" startAt="2"/>
            </a:pPr>
            <a:r>
              <a:rPr lang="nl-NL" sz="2400" b="1" dirty="0" smtClean="0"/>
              <a:t>Non-switch conditie “hoeveel nummers?”</a:t>
            </a:r>
            <a:r>
              <a:rPr lang="nl-NL" sz="2400" dirty="0"/>
              <a:t/>
            </a:r>
            <a:br>
              <a:rPr lang="nl-NL" sz="2400" dirty="0"/>
            </a:br>
            <a:r>
              <a:rPr lang="nl-NL" sz="1000" dirty="0" smtClean="0"/>
              <a:t/>
            </a:r>
            <a:br>
              <a:rPr lang="nl-NL" sz="1000" dirty="0" smtClean="0"/>
            </a:br>
            <a:r>
              <a:rPr lang="nl-NL" sz="2400" i="1" dirty="0" smtClean="0"/>
              <a:t>Taak</a:t>
            </a:r>
            <a:r>
              <a:rPr lang="nl-NL" sz="2400" i="1" dirty="0"/>
              <a:t>: druk op </a:t>
            </a:r>
            <a:r>
              <a:rPr lang="nl-NL" sz="2400" i="1" dirty="0">
                <a:solidFill>
                  <a:srgbClr val="FFFF00"/>
                </a:solidFill>
              </a:rPr>
              <a:t>geel</a:t>
            </a:r>
            <a:r>
              <a:rPr lang="nl-NL" sz="2400" i="1" dirty="0"/>
              <a:t> wanneer je </a:t>
            </a:r>
            <a:r>
              <a:rPr lang="nl-NL" sz="2400" i="1" dirty="0" smtClean="0"/>
              <a:t>1 cijfer ziet </a:t>
            </a:r>
            <a:r>
              <a:rPr lang="nl-NL" sz="2400" i="1" dirty="0"/>
              <a:t>en op </a:t>
            </a:r>
            <a:r>
              <a:rPr lang="nl-NL" sz="2400" i="1" dirty="0">
                <a:solidFill>
                  <a:srgbClr val="3366FF"/>
                </a:solidFill>
              </a:rPr>
              <a:t>blauw </a:t>
            </a:r>
            <a:r>
              <a:rPr lang="nl-NL" sz="2400" i="1" dirty="0"/>
              <a:t>wanneer je </a:t>
            </a:r>
            <a:r>
              <a:rPr lang="nl-NL" sz="2400" i="1" dirty="0" smtClean="0"/>
              <a:t>3 cijfers ziet</a:t>
            </a:r>
            <a:endParaRPr lang="nl-NL" sz="2400" i="1" dirty="0"/>
          </a:p>
        </p:txBody>
      </p:sp>
    </p:spTree>
    <p:extLst>
      <p:ext uri="{BB962C8B-B14F-4D97-AF65-F5344CB8AC3E}">
        <p14:creationId xmlns:p14="http://schemas.microsoft.com/office/powerpoint/2010/main" val="353168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ppt_x"/>
                                          </p:val>
                                        </p:tav>
                                        <p:tav tm="100000">
                                          <p:val>
                                            <p:strVal val="#ppt_x"/>
                                          </p:val>
                                        </p:tav>
                                      </p:tavLst>
                                    </p:anim>
                                    <p:anim calcmode="lin" valueType="num">
                                      <p:cBhvr additive="base">
                                        <p:cTn id="8" dur="125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250" fill="hold"/>
                                        <p:tgtEl>
                                          <p:spTgt spid="5"/>
                                        </p:tgtEl>
                                        <p:attrNameLst>
                                          <p:attrName>ppt_x</p:attrName>
                                        </p:attrNameLst>
                                      </p:cBhvr>
                                      <p:tavLst>
                                        <p:tav tm="0">
                                          <p:val>
                                            <p:strVal val="#ppt_x"/>
                                          </p:val>
                                        </p:tav>
                                        <p:tav tm="100000">
                                          <p:val>
                                            <p:strVal val="#ppt_x"/>
                                          </p:val>
                                        </p:tav>
                                      </p:tavLst>
                                    </p:anim>
                                    <p:anim calcmode="lin" valueType="num">
                                      <p:cBhvr additive="base">
                                        <p:cTn id="14" dur="12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050"/>
                                        </p:tgtEl>
                                        <p:attrNameLst>
                                          <p:attrName>style.visibility</p:attrName>
                                        </p:attrNameLst>
                                      </p:cBhvr>
                                      <p:to>
                                        <p:strVal val="visible"/>
                                      </p:to>
                                    </p:set>
                                    <p:animEffect transition="in" filter="fade">
                                      <p:cBhvr>
                                        <p:cTn id="30" dur="1000"/>
                                        <p:tgtEl>
                                          <p:spTgt spid="2050"/>
                                        </p:tgtEl>
                                      </p:cBhvr>
                                    </p:animEffect>
                                    <p:anim calcmode="lin" valueType="num">
                                      <p:cBhvr>
                                        <p:cTn id="31" dur="1000" fill="hold"/>
                                        <p:tgtEl>
                                          <p:spTgt spid="2050"/>
                                        </p:tgtEl>
                                        <p:attrNameLst>
                                          <p:attrName>ppt_x</p:attrName>
                                        </p:attrNameLst>
                                      </p:cBhvr>
                                      <p:tavLst>
                                        <p:tav tm="0">
                                          <p:val>
                                            <p:strVal val="#ppt_x"/>
                                          </p:val>
                                        </p:tav>
                                        <p:tav tm="100000">
                                          <p:val>
                                            <p:strVal val="#ppt_x"/>
                                          </p:val>
                                        </p:tav>
                                      </p:tavLst>
                                    </p:anim>
                                    <p:anim calcmode="lin" valueType="num">
                                      <p:cBhvr>
                                        <p:cTn id="32"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1000" fill="hold"/>
                                        <p:tgtEl>
                                          <p:spTgt spid="26"/>
                                        </p:tgtEl>
                                        <p:attrNameLst>
                                          <p:attrName>ppt_x</p:attrName>
                                        </p:attrNameLst>
                                      </p:cBhvr>
                                      <p:tavLst>
                                        <p:tav tm="0">
                                          <p:val>
                                            <p:strVal val="#ppt_x"/>
                                          </p:val>
                                        </p:tav>
                                        <p:tav tm="100000">
                                          <p:val>
                                            <p:strVal val="#ppt_x"/>
                                          </p:val>
                                        </p:tav>
                                      </p:tavLst>
                                    </p:anim>
                                    <p:anim calcmode="lin" valueType="num">
                                      <p:cBhvr additive="base">
                                        <p:cTn id="38" dur="10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404664"/>
            <a:ext cx="7520940" cy="3579849"/>
          </a:xfrm>
        </p:spPr>
        <p:txBody>
          <a:bodyPr/>
          <a:lstStyle/>
          <a:p>
            <a:pPr marL="457200" indent="-457200">
              <a:buFont typeface="+mj-lt"/>
              <a:buAutoNum type="arabicPeriod" startAt="3"/>
            </a:pPr>
            <a:r>
              <a:rPr lang="nl-NL" dirty="0">
                <a:latin typeface="Arial"/>
                <a:cs typeface="Arial"/>
              </a:rPr>
              <a:t>Switch </a:t>
            </a:r>
            <a:r>
              <a:rPr lang="nl-NL" dirty="0" smtClean="0">
                <a:latin typeface="Arial"/>
                <a:cs typeface="Arial"/>
              </a:rPr>
              <a:t>conditie</a:t>
            </a:r>
          </a:p>
          <a:p>
            <a:pPr>
              <a:buFont typeface="Arial"/>
              <a:buChar char="•"/>
            </a:pPr>
            <a:r>
              <a:rPr lang="nl-NL" b="0" dirty="0" smtClean="0">
                <a:latin typeface="Arial"/>
                <a:cs typeface="Arial"/>
              </a:rPr>
              <a:t>De twee eerder getoonde condities (welk nummer en hoeveel nummers ) worden nu continu afgewisseld</a:t>
            </a:r>
          </a:p>
          <a:p>
            <a:pPr marL="285750" indent="-285750">
              <a:buFont typeface="Arial" panose="020B0604020202020204" pitchFamily="34" charset="0"/>
              <a:buChar char="•"/>
            </a:pPr>
            <a:r>
              <a:rPr lang="nl-NL" b="0" dirty="0" smtClean="0">
                <a:latin typeface="Arial"/>
                <a:cs typeface="Arial"/>
              </a:rPr>
              <a:t>De mentale flexibiliteit wordt getest omdat je steeds moet wisselen van regel en wordt gemeten in aantal correcte switches dat men maakt (en reactietijd hiervan)</a:t>
            </a:r>
          </a:p>
        </p:txBody>
      </p:sp>
      <p:sp>
        <p:nvSpPr>
          <p:cNvPr id="4" name="Text Box 2"/>
          <p:cNvSpPr txBox="1"/>
          <p:nvPr/>
        </p:nvSpPr>
        <p:spPr>
          <a:xfrm>
            <a:off x="611560" y="2564904"/>
            <a:ext cx="2514600" cy="1524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1100" dirty="0">
                <a:effectLst/>
                <a:ea typeface="Calibri"/>
                <a:cs typeface="Times New Roman"/>
              </a:rPr>
              <a:t> </a:t>
            </a:r>
          </a:p>
          <a:p>
            <a:pPr algn="ctr">
              <a:spcAft>
                <a:spcPts val="0"/>
              </a:spcAft>
            </a:pPr>
            <a:r>
              <a:rPr lang="nl-NL" sz="1100" dirty="0">
                <a:effectLst/>
                <a:ea typeface="Calibri"/>
                <a:cs typeface="Times New Roman"/>
              </a:rPr>
              <a:t> </a:t>
            </a:r>
          </a:p>
          <a:p>
            <a:pPr algn="ctr">
              <a:spcAft>
                <a:spcPts val="0"/>
              </a:spcAft>
            </a:pPr>
            <a:r>
              <a:rPr lang="nl-NL" sz="2400" dirty="0">
                <a:effectLst/>
                <a:ea typeface="Calibri"/>
                <a:cs typeface="Times New Roman"/>
              </a:rPr>
              <a:t>Welk nummer?</a:t>
            </a:r>
          </a:p>
        </p:txBody>
      </p:sp>
      <p:sp>
        <p:nvSpPr>
          <p:cNvPr id="5" name="Text Box 3"/>
          <p:cNvSpPr txBox="1"/>
          <p:nvPr/>
        </p:nvSpPr>
        <p:spPr>
          <a:xfrm>
            <a:off x="2267744" y="3459088"/>
            <a:ext cx="2514600" cy="1524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ffectLst/>
                <a:ea typeface="Calibri"/>
                <a:cs typeface="Times New Roman"/>
              </a:rPr>
              <a:t>111</a:t>
            </a:r>
            <a:endParaRPr lang="nl-NL" sz="2400" dirty="0">
              <a:effectLst/>
              <a:ea typeface="Calibri"/>
              <a:cs typeface="Times New Roman"/>
            </a:endParaRPr>
          </a:p>
        </p:txBody>
      </p:sp>
      <p:sp>
        <p:nvSpPr>
          <p:cNvPr id="6" name="Text Box 2"/>
          <p:cNvSpPr txBox="1"/>
          <p:nvPr/>
        </p:nvSpPr>
        <p:spPr>
          <a:xfrm>
            <a:off x="3785592" y="4373488"/>
            <a:ext cx="2514600" cy="1524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r>
              <a:rPr lang="nl-NL" sz="2400" dirty="0" smtClean="0">
                <a:ea typeface="Calibri"/>
                <a:cs typeface="Times New Roman"/>
              </a:rPr>
              <a:t>Hoeveel</a:t>
            </a:r>
            <a:r>
              <a:rPr lang="nl-NL" sz="2400" dirty="0" smtClean="0">
                <a:effectLst/>
                <a:ea typeface="Calibri"/>
                <a:cs typeface="Times New Roman"/>
              </a:rPr>
              <a:t> nummers?</a:t>
            </a:r>
            <a:endParaRPr lang="nl-NL" sz="2400" dirty="0">
              <a:effectLst/>
              <a:ea typeface="Calibri"/>
              <a:cs typeface="Times New Roman"/>
            </a:endParaRPr>
          </a:p>
        </p:txBody>
      </p:sp>
      <p:sp>
        <p:nvSpPr>
          <p:cNvPr id="7" name="Text Box 3"/>
          <p:cNvSpPr txBox="1"/>
          <p:nvPr/>
        </p:nvSpPr>
        <p:spPr>
          <a:xfrm>
            <a:off x="5436096" y="5323057"/>
            <a:ext cx="2514600" cy="1524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3</a:t>
            </a:r>
            <a:endParaRPr lang="nl-NL" sz="2400" dirty="0">
              <a:effectLst/>
              <a:ea typeface="Calibri"/>
              <a:cs typeface="Times New Roman"/>
            </a:endParaRPr>
          </a:p>
        </p:txBody>
      </p:sp>
    </p:spTree>
    <p:extLst>
      <p:ext uri="{BB962C8B-B14F-4D97-AF65-F5344CB8AC3E}">
        <p14:creationId xmlns:p14="http://schemas.microsoft.com/office/powerpoint/2010/main" val="129254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ppt_x"/>
                                          </p:val>
                                        </p:tav>
                                        <p:tav tm="100000">
                                          <p:val>
                                            <p:strVal val="#ppt_x"/>
                                          </p:val>
                                        </p:tav>
                                      </p:tavLst>
                                    </p:anim>
                                    <p:anim calcmode="lin" valueType="num">
                                      <p:cBhvr additive="base">
                                        <p:cTn id="8" dur="125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250" fill="hold"/>
                                        <p:tgtEl>
                                          <p:spTgt spid="5"/>
                                        </p:tgtEl>
                                        <p:attrNameLst>
                                          <p:attrName>ppt_x</p:attrName>
                                        </p:attrNameLst>
                                      </p:cBhvr>
                                      <p:tavLst>
                                        <p:tav tm="0">
                                          <p:val>
                                            <p:strVal val="#ppt_x"/>
                                          </p:val>
                                        </p:tav>
                                        <p:tav tm="100000">
                                          <p:val>
                                            <p:strVal val="#ppt_x"/>
                                          </p:val>
                                        </p:tav>
                                      </p:tavLst>
                                    </p:anim>
                                    <p:anim calcmode="lin" valueType="num">
                                      <p:cBhvr additive="base">
                                        <p:cTn id="14" dur="12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250" fill="hold"/>
                                        <p:tgtEl>
                                          <p:spTgt spid="6"/>
                                        </p:tgtEl>
                                        <p:attrNameLst>
                                          <p:attrName>ppt_x</p:attrName>
                                        </p:attrNameLst>
                                      </p:cBhvr>
                                      <p:tavLst>
                                        <p:tav tm="0">
                                          <p:val>
                                            <p:strVal val="#ppt_x"/>
                                          </p:val>
                                        </p:tav>
                                        <p:tav tm="100000">
                                          <p:val>
                                            <p:strVal val="#ppt_x"/>
                                          </p:val>
                                        </p:tav>
                                      </p:tavLst>
                                    </p:anim>
                                    <p:anim calcmode="lin" valueType="num">
                                      <p:cBhvr additive="base">
                                        <p:cTn id="20" dur="12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250" fill="hold"/>
                                        <p:tgtEl>
                                          <p:spTgt spid="7"/>
                                        </p:tgtEl>
                                        <p:attrNameLst>
                                          <p:attrName>ppt_x</p:attrName>
                                        </p:attrNameLst>
                                      </p:cBhvr>
                                      <p:tavLst>
                                        <p:tav tm="0">
                                          <p:val>
                                            <p:strVal val="#ppt_x"/>
                                          </p:val>
                                        </p:tav>
                                        <p:tav tm="100000">
                                          <p:val>
                                            <p:strVal val="#ppt_x"/>
                                          </p:val>
                                        </p:tav>
                                      </p:tavLst>
                                    </p:anim>
                                    <p:anim calcmode="lin" valueType="num">
                                      <p:cBhvr additive="base">
                                        <p:cTn id="26" dur="12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399" y="1726737"/>
            <a:ext cx="5650992" cy="1207509"/>
          </a:xfrm>
        </p:spPr>
        <p:txBody>
          <a:bodyPr/>
          <a:lstStyle/>
          <a:p>
            <a:r>
              <a:rPr lang="nl-NL" dirty="0" smtClean="0"/>
              <a:t>Conclusie</a:t>
            </a:r>
            <a:endParaRPr lang="nl-NL" dirty="0"/>
          </a:p>
        </p:txBody>
      </p:sp>
    </p:spTree>
    <p:extLst>
      <p:ext uri="{BB962C8B-B14F-4D97-AF65-F5344CB8AC3E}">
        <p14:creationId xmlns:p14="http://schemas.microsoft.com/office/powerpoint/2010/main" val="25835459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Het antwoord ontrafelen…</a:t>
            </a:r>
            <a:endParaRPr lang="nl-NL" dirty="0"/>
          </a:p>
        </p:txBody>
      </p:sp>
      <p:sp>
        <p:nvSpPr>
          <p:cNvPr id="3" name="Content Placeholder 2"/>
          <p:cNvSpPr>
            <a:spLocks noGrp="1"/>
          </p:cNvSpPr>
          <p:nvPr>
            <p:ph idx="1"/>
          </p:nvPr>
        </p:nvSpPr>
        <p:spPr>
          <a:xfrm>
            <a:off x="822960" y="1100628"/>
            <a:ext cx="7520940" cy="3768532"/>
          </a:xfrm>
        </p:spPr>
        <p:txBody>
          <a:bodyPr>
            <a:noAutofit/>
          </a:bodyPr>
          <a:lstStyle/>
          <a:p>
            <a:pPr marL="285750" indent="-285750">
              <a:buFont typeface="Arial"/>
              <a:buChar char="•"/>
            </a:pPr>
            <a:r>
              <a:rPr lang="nl-NL" b="0" dirty="0" smtClean="0"/>
              <a:t>Na het verzamelen van alle gegevens en data zijn diverse </a:t>
            </a:r>
            <a:r>
              <a:rPr lang="nl-NL" dirty="0" smtClean="0"/>
              <a:t>statistische toetsen </a:t>
            </a:r>
            <a:r>
              <a:rPr lang="nl-NL" b="0" dirty="0" smtClean="0"/>
              <a:t>gebruikt om de gegevens te interpreteren</a:t>
            </a:r>
            <a:endParaRPr lang="nl-NL" dirty="0" smtClean="0"/>
          </a:p>
          <a:p>
            <a:pPr>
              <a:buFont typeface="Arial"/>
              <a:buChar char="•"/>
            </a:pPr>
            <a:r>
              <a:rPr lang="nl-NL" b="0" dirty="0" smtClean="0"/>
              <a:t>Ondanks dat niet alle data compleet was, is er genoeg data voorhanden om een goede indruk te krijgen van de gegevens</a:t>
            </a:r>
          </a:p>
        </p:txBody>
      </p:sp>
    </p:spTree>
    <p:extLst>
      <p:ext uri="{BB962C8B-B14F-4D97-AF65-F5344CB8AC3E}">
        <p14:creationId xmlns:p14="http://schemas.microsoft.com/office/powerpoint/2010/main" val="140376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Verschil of geen verschil?</a:t>
            </a:r>
            <a:endParaRPr lang="nl-NL" dirty="0"/>
          </a:p>
        </p:txBody>
      </p:sp>
      <p:sp>
        <p:nvSpPr>
          <p:cNvPr id="3" name="Content Placeholder 2"/>
          <p:cNvSpPr>
            <a:spLocks noGrp="1"/>
          </p:cNvSpPr>
          <p:nvPr>
            <p:ph idx="1"/>
          </p:nvPr>
        </p:nvSpPr>
        <p:spPr/>
        <p:txBody>
          <a:bodyPr>
            <a:normAutofit/>
          </a:bodyPr>
          <a:lstStyle/>
          <a:p>
            <a:pPr>
              <a:buFont typeface="Arial"/>
              <a:buChar char="•"/>
            </a:pPr>
            <a:r>
              <a:rPr lang="nl-NL" dirty="0" smtClean="0"/>
              <a:t>Wij hebben géén significante verschillen gevonden tussen beide groepen op het gebied van executieve functies en emotieregulatie </a:t>
            </a:r>
          </a:p>
          <a:p>
            <a:endParaRPr lang="nl-NL" dirty="0"/>
          </a:p>
          <a:p>
            <a:endParaRPr lang="nl-NL" dirty="0"/>
          </a:p>
        </p:txBody>
      </p:sp>
    </p:spTree>
    <p:extLst>
      <p:ext uri="{BB962C8B-B14F-4D97-AF65-F5344CB8AC3E}">
        <p14:creationId xmlns:p14="http://schemas.microsoft.com/office/powerpoint/2010/main" val="298547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Dus…</a:t>
            </a:r>
            <a:endParaRPr lang="nl-NL" dirty="0"/>
          </a:p>
        </p:txBody>
      </p:sp>
      <p:sp>
        <p:nvSpPr>
          <p:cNvPr id="3" name="Content Placeholder 2"/>
          <p:cNvSpPr>
            <a:spLocks noGrp="1"/>
          </p:cNvSpPr>
          <p:nvPr>
            <p:ph idx="1"/>
          </p:nvPr>
        </p:nvSpPr>
        <p:spPr/>
        <p:txBody>
          <a:bodyPr>
            <a:normAutofit lnSpcReduction="10000"/>
          </a:bodyPr>
          <a:lstStyle/>
          <a:p>
            <a:endParaRPr lang="nl-NL" dirty="0" smtClean="0"/>
          </a:p>
          <a:p>
            <a:pPr>
              <a:buFont typeface="Arial"/>
              <a:buChar char="•"/>
            </a:pPr>
            <a:r>
              <a:rPr lang="nl-NL" dirty="0" smtClean="0"/>
              <a:t>Er </a:t>
            </a:r>
            <a:r>
              <a:rPr lang="nl-NL" dirty="0"/>
              <a:t>is </a:t>
            </a:r>
            <a:r>
              <a:rPr lang="nl-NL" u="sng" dirty="0"/>
              <a:t>geen</a:t>
            </a:r>
            <a:r>
              <a:rPr lang="nl-NL" dirty="0"/>
              <a:t> significant verschil tussen de scores van </a:t>
            </a:r>
            <a:r>
              <a:rPr lang="nl-NL" dirty="0" smtClean="0"/>
              <a:t>beide groepen</a:t>
            </a:r>
            <a:r>
              <a:rPr lang="nl-NL" dirty="0"/>
              <a:t>, dus er is geen verschil in de mate van executieve functies en gedragsregulatie tussen de </a:t>
            </a:r>
            <a:r>
              <a:rPr lang="nl-NL" dirty="0" smtClean="0"/>
              <a:t>groepen</a:t>
            </a:r>
            <a:endParaRPr lang="nl-NL" dirty="0"/>
          </a:p>
          <a:p>
            <a:endParaRPr lang="nl-NL" dirty="0"/>
          </a:p>
          <a:p>
            <a:pPr>
              <a:buFont typeface="Arial"/>
              <a:buChar char="•"/>
            </a:pPr>
            <a:r>
              <a:rPr lang="nl-NL" dirty="0"/>
              <a:t>Heeft Montessori onderwijs een </a:t>
            </a:r>
            <a:r>
              <a:rPr lang="nl-NL" dirty="0" smtClean="0"/>
              <a:t>effect </a:t>
            </a:r>
            <a:r>
              <a:rPr lang="nl-NL" dirty="0"/>
              <a:t>op de ontwikkeling van executieve </a:t>
            </a:r>
            <a:r>
              <a:rPr lang="nl-NL" dirty="0" smtClean="0"/>
              <a:t>functies?</a:t>
            </a:r>
          </a:p>
          <a:p>
            <a:pPr lvl="3">
              <a:buFont typeface="Arial" panose="020B0604020202020204" pitchFamily="34" charset="0"/>
              <a:buChar char="•"/>
            </a:pPr>
            <a:r>
              <a:rPr lang="nl-NL" dirty="0" smtClean="0"/>
              <a:t>Ons </a:t>
            </a:r>
            <a:r>
              <a:rPr lang="nl-NL" dirty="0"/>
              <a:t>onderzoek concludeert van </a:t>
            </a:r>
            <a:r>
              <a:rPr lang="nl-NL" dirty="0" smtClean="0"/>
              <a:t>niet</a:t>
            </a:r>
            <a:endParaRPr lang="nl-NL" dirty="0"/>
          </a:p>
        </p:txBody>
      </p:sp>
    </p:spTree>
    <p:extLst>
      <p:ext uri="{BB962C8B-B14F-4D97-AF65-F5344CB8AC3E}">
        <p14:creationId xmlns:p14="http://schemas.microsoft.com/office/powerpoint/2010/main" val="3795678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Maar…!</a:t>
            </a:r>
            <a:endParaRPr lang="nl-NL" dirty="0"/>
          </a:p>
        </p:txBody>
      </p:sp>
      <p:sp>
        <p:nvSpPr>
          <p:cNvPr id="3" name="Content Placeholder 2"/>
          <p:cNvSpPr>
            <a:spLocks noGrp="1"/>
          </p:cNvSpPr>
          <p:nvPr>
            <p:ph idx="1"/>
          </p:nvPr>
        </p:nvSpPr>
        <p:spPr>
          <a:xfrm>
            <a:off x="822960" y="1100628"/>
            <a:ext cx="7520940" cy="3840540"/>
          </a:xfrm>
        </p:spPr>
        <p:txBody>
          <a:bodyPr>
            <a:noAutofit/>
          </a:bodyPr>
          <a:lstStyle/>
          <a:p>
            <a:pPr>
              <a:buFont typeface="Arial"/>
              <a:buChar char="•"/>
            </a:pPr>
            <a:r>
              <a:rPr lang="nl-NL" dirty="0" smtClean="0"/>
              <a:t>Deze pilot is een eerste aanzet om de executieve functies bij basisschoolkinderen van groep 4 in Nederland te bekijken</a:t>
            </a:r>
          </a:p>
          <a:p>
            <a:pPr>
              <a:buFont typeface="Arial"/>
              <a:buChar char="•"/>
            </a:pPr>
            <a:r>
              <a:rPr lang="nl-NL" dirty="0" smtClean="0"/>
              <a:t>Verbeterpunten</a:t>
            </a:r>
          </a:p>
          <a:p>
            <a:pPr marL="573786" lvl="3" indent="-285750">
              <a:buFont typeface="Arial" panose="020B0604020202020204" pitchFamily="34" charset="0"/>
              <a:buChar char="•"/>
            </a:pPr>
            <a:r>
              <a:rPr lang="nl-NL" dirty="0" smtClean="0"/>
              <a:t>De groepen zijn aan de kleine kant (24 leerlingen per groep)</a:t>
            </a:r>
          </a:p>
          <a:p>
            <a:pPr marL="573786" lvl="3" indent="-285750">
              <a:buFont typeface="Arial" panose="020B0604020202020204" pitchFamily="34" charset="0"/>
              <a:buChar char="•"/>
            </a:pPr>
            <a:r>
              <a:rPr lang="nl-NL" dirty="0" smtClean="0"/>
              <a:t>Er is een te klein aantal scholen met elkaar vergeleken (2 Montessori en 1 regulier)</a:t>
            </a:r>
          </a:p>
          <a:p>
            <a:pPr marL="573786" lvl="3" indent="-285750">
              <a:buFont typeface="Arial" panose="020B0604020202020204" pitchFamily="34" charset="0"/>
              <a:buChar char="•"/>
            </a:pPr>
            <a:r>
              <a:rPr lang="nl-NL" dirty="0" smtClean="0"/>
              <a:t>Er ontbreekt data</a:t>
            </a:r>
          </a:p>
          <a:p>
            <a:pPr marL="288036" lvl="3" indent="0">
              <a:buNone/>
            </a:pPr>
            <a:endParaRPr lang="nl-NL" dirty="0" smtClean="0"/>
          </a:p>
          <a:p>
            <a:pPr marL="573786" lvl="3" indent="-285750">
              <a:buFont typeface="Arial" panose="020B0604020202020204" pitchFamily="34" charset="0"/>
              <a:buChar char="•"/>
            </a:pPr>
            <a:endParaRPr lang="nl-NL" dirty="0"/>
          </a:p>
          <a:p>
            <a:pPr marL="573786" lvl="3" indent="-285750">
              <a:buFont typeface="Arial" panose="020B0604020202020204" pitchFamily="34" charset="0"/>
              <a:buChar char="•"/>
            </a:pPr>
            <a:endParaRPr lang="nl-NL" dirty="0" smtClean="0"/>
          </a:p>
          <a:p>
            <a:pPr marL="573786" lvl="3" indent="-285750">
              <a:buFont typeface="Arial" panose="020B0604020202020204" pitchFamily="34" charset="0"/>
              <a:buChar char="•"/>
            </a:pPr>
            <a:endParaRPr lang="nl-NL" dirty="0" smtClean="0"/>
          </a:p>
        </p:txBody>
      </p:sp>
    </p:spTree>
    <p:extLst>
      <p:ext uri="{BB962C8B-B14F-4D97-AF65-F5344CB8AC3E}">
        <p14:creationId xmlns:p14="http://schemas.microsoft.com/office/powerpoint/2010/main" val="2068227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399" y="1726737"/>
            <a:ext cx="5650992" cy="1207509"/>
          </a:xfrm>
        </p:spPr>
        <p:txBody>
          <a:bodyPr/>
          <a:lstStyle/>
          <a:p>
            <a:r>
              <a:rPr lang="nl-NL" dirty="0" smtClean="0"/>
              <a:t>Een blik op de toekomst</a:t>
            </a:r>
            <a:endParaRPr lang="nl-NL" dirty="0"/>
          </a:p>
        </p:txBody>
      </p:sp>
    </p:spTree>
    <p:extLst>
      <p:ext uri="{BB962C8B-B14F-4D97-AF65-F5344CB8AC3E}">
        <p14:creationId xmlns:p14="http://schemas.microsoft.com/office/powerpoint/2010/main" val="8207535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Hoe verder?</a:t>
            </a:r>
            <a:endParaRPr lang="nl-NL" dirty="0"/>
          </a:p>
        </p:txBody>
      </p:sp>
      <p:sp>
        <p:nvSpPr>
          <p:cNvPr id="3" name="Content Placeholder 2"/>
          <p:cNvSpPr>
            <a:spLocks noGrp="1"/>
          </p:cNvSpPr>
          <p:nvPr>
            <p:ph idx="1"/>
          </p:nvPr>
        </p:nvSpPr>
        <p:spPr>
          <a:xfrm>
            <a:off x="822960" y="1100628"/>
            <a:ext cx="7520940" cy="3840540"/>
          </a:xfrm>
        </p:spPr>
        <p:txBody>
          <a:bodyPr>
            <a:noAutofit/>
          </a:bodyPr>
          <a:lstStyle/>
          <a:p>
            <a:pPr marL="360363" lvl="1" indent="-360363">
              <a:buClrTx/>
              <a:buFont typeface="Arial"/>
              <a:buChar char="•"/>
            </a:pPr>
            <a:r>
              <a:rPr lang="nl-NL" dirty="0" smtClean="0"/>
              <a:t>Eventueel </a:t>
            </a:r>
            <a:r>
              <a:rPr lang="nl-NL" b="1" dirty="0" smtClean="0"/>
              <a:t>vervolgonderzoek</a:t>
            </a:r>
            <a:r>
              <a:rPr lang="nl-NL" dirty="0" smtClean="0"/>
              <a:t> kan de tekortkomingen van deze studie verbeteren en een beter zicht geven op de invloed van Montessori onderwijs op executieve functies</a:t>
            </a:r>
          </a:p>
          <a:p>
            <a:pPr marL="0" indent="0"/>
            <a:r>
              <a:rPr lang="nl-NL" dirty="0" smtClean="0"/>
              <a:t> </a:t>
            </a:r>
            <a:endParaRPr lang="nl-NL" dirty="0"/>
          </a:p>
        </p:txBody>
      </p:sp>
    </p:spTree>
    <p:extLst>
      <p:ext uri="{BB962C8B-B14F-4D97-AF65-F5344CB8AC3E}">
        <p14:creationId xmlns:p14="http://schemas.microsoft.com/office/powerpoint/2010/main" val="3295742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19399" y="1726737"/>
            <a:ext cx="5650992" cy="1207509"/>
          </a:xfrm>
        </p:spPr>
        <p:txBody>
          <a:bodyPr/>
          <a:lstStyle/>
          <a:p>
            <a:r>
              <a:rPr lang="nl-NL" dirty="0" smtClean="0"/>
              <a:t>Het idee</a:t>
            </a:r>
            <a:endParaRPr lang="nl-NL" dirty="0"/>
          </a:p>
        </p:txBody>
      </p:sp>
    </p:spTree>
    <p:extLst>
      <p:ext uri="{BB962C8B-B14F-4D97-AF65-F5344CB8AC3E}">
        <p14:creationId xmlns:p14="http://schemas.microsoft.com/office/powerpoint/2010/main" val="22301563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2492896"/>
            <a:ext cx="8064896" cy="1224136"/>
          </a:xfrm>
        </p:spPr>
        <p:txBody>
          <a:bodyPr/>
          <a:lstStyle/>
          <a:p>
            <a:r>
              <a:rPr lang="nl-NL" dirty="0" smtClean="0"/>
              <a:t>Hartelijk dank!</a:t>
            </a:r>
            <a:br>
              <a:rPr lang="nl-NL" dirty="0" smtClean="0"/>
            </a:br>
            <a:r>
              <a:rPr lang="nl-NL" dirty="0"/>
              <a:t/>
            </a:r>
            <a:br>
              <a:rPr lang="nl-NL" dirty="0"/>
            </a:br>
            <a:r>
              <a:rPr lang="nl-NL" sz="2400" dirty="0" smtClean="0"/>
              <a:t>Eveline Persoon – Universiteit Maastricht</a:t>
            </a:r>
            <a:br>
              <a:rPr lang="nl-NL" sz="2400" dirty="0" smtClean="0"/>
            </a:br>
            <a:r>
              <a:rPr lang="nl-NL" sz="2400" dirty="0" smtClean="0"/>
              <a:t>Lisa Jonkman – Universiteit Maastricht</a:t>
            </a:r>
            <a:br>
              <a:rPr lang="nl-NL" sz="2400" dirty="0" smtClean="0"/>
            </a:br>
            <a:r>
              <a:rPr lang="nl-NL" sz="2400" dirty="0" err="1" smtClean="0"/>
              <a:t>patrick</a:t>
            </a:r>
            <a:r>
              <a:rPr lang="nl-NL" sz="2400" dirty="0" smtClean="0"/>
              <a:t> Sins – Saxion en thomas more hogeschool</a:t>
            </a:r>
            <a:endParaRPr lang="nl-NL" sz="2400" dirty="0"/>
          </a:p>
        </p:txBody>
      </p:sp>
    </p:spTree>
    <p:extLst>
      <p:ext uri="{BB962C8B-B14F-4D97-AF65-F5344CB8AC3E}">
        <p14:creationId xmlns:p14="http://schemas.microsoft.com/office/powerpoint/2010/main" val="34296581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Tenslotte…</a:t>
            </a:r>
            <a:endParaRPr lang="nl-NL" dirty="0"/>
          </a:p>
        </p:txBody>
      </p:sp>
      <p:sp>
        <p:nvSpPr>
          <p:cNvPr id="3" name="Content Placeholder 2"/>
          <p:cNvSpPr>
            <a:spLocks noGrp="1"/>
          </p:cNvSpPr>
          <p:nvPr>
            <p:ph idx="1"/>
          </p:nvPr>
        </p:nvSpPr>
        <p:spPr>
          <a:xfrm>
            <a:off x="822960" y="1100628"/>
            <a:ext cx="7520940" cy="4776644"/>
          </a:xfrm>
        </p:spPr>
        <p:txBody>
          <a:bodyPr>
            <a:normAutofit fontScale="85000" lnSpcReduction="20000"/>
          </a:bodyPr>
          <a:lstStyle/>
          <a:p>
            <a:pPr>
              <a:buFont typeface="Arial" panose="020B0604020202020204" pitchFamily="34" charset="0"/>
              <a:buChar char="•"/>
            </a:pPr>
            <a:r>
              <a:rPr lang="nl-NL" sz="3100" b="0" dirty="0" smtClean="0"/>
              <a:t>Alle informatie, referenties en details over het onderzoek kunnen worden teruggevonden in de officiële Master-thesis.</a:t>
            </a:r>
          </a:p>
          <a:p>
            <a:pPr>
              <a:buFont typeface="Arial" panose="020B0604020202020204" pitchFamily="34" charset="0"/>
              <a:buChar char="•"/>
            </a:pPr>
            <a:r>
              <a:rPr lang="nl-NL" sz="3100" b="0" dirty="0" smtClean="0"/>
              <a:t>Voor deze presentatie zijn de volgende referenties relevant: </a:t>
            </a:r>
          </a:p>
          <a:p>
            <a:pPr lvl="3">
              <a:buFont typeface="Arial" panose="020B0604020202020204" pitchFamily="34" charset="0"/>
              <a:buChar char="•"/>
            </a:pPr>
            <a:r>
              <a:rPr lang="en-US" b="0" dirty="0"/>
              <a:t>Miyake, A., Friedman, N. P., Emerson, M. J., </a:t>
            </a:r>
            <a:r>
              <a:rPr lang="en-US" b="0" dirty="0" err="1" smtClean="0"/>
              <a:t>Witzk</a:t>
            </a:r>
            <a:r>
              <a:rPr lang="en-US" b="0" dirty="0" smtClean="0"/>
              <a:t>, </a:t>
            </a:r>
            <a:r>
              <a:rPr lang="en-US" b="0" dirty="0"/>
              <a:t>A. H., </a:t>
            </a:r>
            <a:r>
              <a:rPr lang="en-US" b="0" dirty="0" err="1"/>
              <a:t>Howerter</a:t>
            </a:r>
            <a:r>
              <a:rPr lang="en-US" b="0" dirty="0"/>
              <a:t>, A., &amp; Wager, T. D. (2000). The unity and diversity of executive functions and their contributions to complex “frontal lobe” tasks: A latent variable analysis. </a:t>
            </a:r>
            <a:r>
              <a:rPr lang="en-US" b="0" i="1" dirty="0"/>
              <a:t>Cognitive psychology</a:t>
            </a:r>
            <a:r>
              <a:rPr lang="en-US" b="0" dirty="0"/>
              <a:t>, </a:t>
            </a:r>
            <a:r>
              <a:rPr lang="en-US" b="0" i="1" dirty="0"/>
              <a:t>41</a:t>
            </a:r>
            <a:r>
              <a:rPr lang="en-US" b="0" dirty="0"/>
              <a:t>(1), 49-100. </a:t>
            </a:r>
            <a:r>
              <a:rPr lang="en-US" b="0" dirty="0" err="1"/>
              <a:t>doi</a:t>
            </a:r>
            <a:r>
              <a:rPr lang="en-US" b="0" dirty="0"/>
              <a:t>: 10.1006/cogp.1999.0734 </a:t>
            </a:r>
            <a:endParaRPr lang="en-US" b="0" dirty="0" smtClean="0"/>
          </a:p>
          <a:p>
            <a:pPr lvl="3">
              <a:buFont typeface="Arial" panose="020B0604020202020204" pitchFamily="34" charset="0"/>
              <a:buChar char="•"/>
            </a:pPr>
            <a:r>
              <a:rPr lang="en-US" b="0" dirty="0"/>
              <a:t>Peng, H. H., </a:t>
            </a:r>
            <a:r>
              <a:rPr lang="en-US" b="0" dirty="0" err="1"/>
              <a:t>Md-Yunus</a:t>
            </a:r>
            <a:r>
              <a:rPr lang="en-US" b="0" dirty="0"/>
              <a:t>, S. (2014). Do children in Montessori schools perform better in the achievement test? A Taiwanese perspective. </a:t>
            </a:r>
            <a:r>
              <a:rPr lang="en-US" b="0" i="1" dirty="0"/>
              <a:t>International Journal of Early Childhood</a:t>
            </a:r>
            <a:r>
              <a:rPr lang="en-US" b="0" dirty="0"/>
              <a:t>, </a:t>
            </a:r>
            <a:r>
              <a:rPr lang="en-US" b="0" i="1" dirty="0"/>
              <a:t>46</a:t>
            </a:r>
            <a:r>
              <a:rPr lang="en-US" b="0" dirty="0"/>
              <a:t>(2), 299-311</a:t>
            </a:r>
            <a:r>
              <a:rPr lang="en-US" b="0" dirty="0" smtClean="0"/>
              <a:t>. </a:t>
            </a:r>
            <a:r>
              <a:rPr lang="en-US" b="0" dirty="0" err="1" smtClean="0"/>
              <a:t>doi</a:t>
            </a:r>
            <a:r>
              <a:rPr lang="en-US" b="0" dirty="0"/>
              <a:t>: 10.1007/s13158-014-0108-7 </a:t>
            </a:r>
            <a:endParaRPr lang="en-US" b="0" dirty="0" smtClean="0"/>
          </a:p>
          <a:p>
            <a:pPr lvl="3">
              <a:buFont typeface="Arial" panose="020B0604020202020204" pitchFamily="34" charset="0"/>
              <a:buChar char="•"/>
            </a:pPr>
            <a:r>
              <a:rPr lang="nl-NL" b="0" dirty="0" err="1"/>
              <a:t>Wasmann</a:t>
            </a:r>
            <a:r>
              <a:rPr lang="nl-NL" b="0" dirty="0"/>
              <a:t>-Peters, E. (2015) </a:t>
            </a:r>
            <a:r>
              <a:rPr lang="nl-NL" b="0" i="1" dirty="0"/>
              <a:t>Kiezen voor Montessori.</a:t>
            </a:r>
            <a:r>
              <a:rPr lang="nl-NL" b="0" dirty="0"/>
              <a:t>’</a:t>
            </a:r>
            <a:r>
              <a:rPr lang="nl-NL" b="0" dirty="0" err="1"/>
              <a:t>s-Gravenhage</a:t>
            </a:r>
            <a:r>
              <a:rPr lang="nl-NL" b="0" dirty="0"/>
              <a:t>: Nederlandse Montessori Vereniging. </a:t>
            </a:r>
            <a:endParaRPr lang="nl-NL" dirty="0" smtClean="0"/>
          </a:p>
          <a:p>
            <a:pPr>
              <a:buFont typeface="Arial" panose="020B0604020202020204" pitchFamily="34" charset="0"/>
              <a:buChar char="•"/>
            </a:pPr>
            <a:endParaRPr lang="nl-NL" dirty="0" smtClean="0"/>
          </a:p>
          <a:p>
            <a:pPr>
              <a:buFont typeface="Arial" panose="020B0604020202020204" pitchFamily="34" charset="0"/>
              <a:buChar char="•"/>
            </a:pPr>
            <a:endParaRPr lang="nl-NL" dirty="0" smtClean="0"/>
          </a:p>
        </p:txBody>
      </p:sp>
    </p:spTree>
    <p:extLst>
      <p:ext uri="{BB962C8B-B14F-4D97-AF65-F5344CB8AC3E}">
        <p14:creationId xmlns:p14="http://schemas.microsoft.com/office/powerpoint/2010/main" val="3091730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Informatie over het onderzoek</a:t>
            </a:r>
            <a:endParaRPr lang="nl-NL" dirty="0"/>
          </a:p>
        </p:txBody>
      </p:sp>
      <p:sp>
        <p:nvSpPr>
          <p:cNvPr id="3" name="Content Placeholder 2"/>
          <p:cNvSpPr>
            <a:spLocks noGrp="1"/>
          </p:cNvSpPr>
          <p:nvPr>
            <p:ph idx="1"/>
          </p:nvPr>
        </p:nvSpPr>
        <p:spPr>
          <a:xfrm>
            <a:off x="822960" y="1100628"/>
            <a:ext cx="7520940" cy="3840540"/>
          </a:xfrm>
        </p:spPr>
        <p:txBody>
          <a:bodyPr>
            <a:noAutofit/>
          </a:bodyPr>
          <a:lstStyle/>
          <a:p>
            <a:pPr>
              <a:buFont typeface="Arial"/>
              <a:buChar char="•"/>
            </a:pPr>
            <a:r>
              <a:rPr lang="nl-NL" sz="1800" b="0" dirty="0" smtClean="0"/>
              <a:t>Het onderzoek is bedacht door Eveline Persoon (master student ontwikkelingspsychologie, UM) en verder inhoudelijk opgezet en uitgewerkt in nauwe samenwerking met Lisa Jonkman (Universitair Hoofddocent Ontwikkelingspsychologie en 1</a:t>
            </a:r>
            <a:r>
              <a:rPr lang="nl-NL" sz="1800" b="0" baseline="30000" dirty="0" smtClean="0"/>
              <a:t>e</a:t>
            </a:r>
            <a:r>
              <a:rPr lang="nl-NL" sz="1800" b="0" dirty="0" smtClean="0"/>
              <a:t> stage supervisor Universiteit Maastricht). De uitvoering is gedaan door Eveline Persoon met hulp van Patrick Sins (Saxion; die tevens 2</a:t>
            </a:r>
            <a:r>
              <a:rPr lang="nl-NL" sz="1800" b="0" baseline="30000" dirty="0" smtClean="0"/>
              <a:t>e</a:t>
            </a:r>
            <a:r>
              <a:rPr lang="nl-NL" sz="1800" b="0" dirty="0" smtClean="0"/>
              <a:t> stage beoordelaar was) en de Nederlandse Montessori Vereniging (o.a. Els </a:t>
            </a:r>
            <a:r>
              <a:rPr lang="nl-NL" sz="1800" b="0" dirty="0" err="1" smtClean="0"/>
              <a:t>Mattijssen</a:t>
            </a:r>
            <a:r>
              <a:rPr lang="nl-NL" sz="1800" b="0" dirty="0"/>
              <a:t> </a:t>
            </a:r>
            <a:r>
              <a:rPr lang="nl-NL" sz="1800" b="0" dirty="0" smtClean="0"/>
              <a:t>en bestuur).</a:t>
            </a:r>
          </a:p>
          <a:p>
            <a:pPr marL="285750" indent="-285750">
              <a:buFont typeface="Arial" panose="020B0604020202020204" pitchFamily="34" charset="0"/>
              <a:buChar char="•"/>
            </a:pPr>
            <a:r>
              <a:rPr lang="nl-NL" sz="1800" b="0" dirty="0" smtClean="0"/>
              <a:t>Het onderzoek vond plaats als onderzoeksstage binnen de master opleiding “</a:t>
            </a:r>
            <a:r>
              <a:rPr lang="nl-NL" sz="1800" b="0" dirty="0" err="1" smtClean="0"/>
              <a:t>Developmental</a:t>
            </a:r>
            <a:r>
              <a:rPr lang="nl-NL" sz="1800" b="0" dirty="0" smtClean="0"/>
              <a:t> Psychology” aan de Universiteit Maastricht, Faculteit psychologie, waar ook de ethische toetsing van het onderzoek heeft plaatsgevonden en van waaruit alle benodigde materialen, middelen en expertise voor het onderzoek ter beschikking zijn gesteld. </a:t>
            </a:r>
          </a:p>
          <a:p>
            <a:pPr marL="285750" indent="-285750">
              <a:buFont typeface="Arial" panose="020B0604020202020204" pitchFamily="34" charset="0"/>
              <a:buChar char="•"/>
            </a:pPr>
            <a:r>
              <a:rPr lang="nl-NL" sz="1800" b="0" dirty="0" smtClean="0"/>
              <a:t>Het betreft een “pilot-onderzoek”, hiermee wordt bedoeld dat het een eerste poging is om deze variabelen te bekijken in de populatie. Hier is bewust voor gekozen i.v.m. beperkte tijd en middelen. Het doel van dit onderzoek is om te bekijken hoe de gekozen variabelen zich verhouden in een kleine steekproef.</a:t>
            </a:r>
          </a:p>
          <a:p>
            <a:pPr marL="285750" indent="-285750">
              <a:buFont typeface="Arial" panose="020B0604020202020204" pitchFamily="34" charset="0"/>
              <a:buChar char="•"/>
            </a:pPr>
            <a:r>
              <a:rPr lang="nl-NL" sz="1800" b="0" dirty="0" smtClean="0"/>
              <a:t>Het onderzoek is beoordeeld en met een voldoende afgerond.</a:t>
            </a:r>
            <a:endParaRPr lang="nl-NL" sz="1800" b="0" dirty="0"/>
          </a:p>
        </p:txBody>
      </p:sp>
    </p:spTree>
    <p:extLst>
      <p:ext uri="{BB962C8B-B14F-4D97-AF65-F5344CB8AC3E}">
        <p14:creationId xmlns:p14="http://schemas.microsoft.com/office/powerpoint/2010/main" val="31117051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Running span</a:t>
            </a:r>
            <a:endParaRPr lang="nl-NL" dirty="0"/>
          </a:p>
        </p:txBody>
      </p:sp>
      <p:sp>
        <p:nvSpPr>
          <p:cNvPr id="3" name="Content Placeholder 2"/>
          <p:cNvSpPr>
            <a:spLocks noGrp="1"/>
          </p:cNvSpPr>
          <p:nvPr>
            <p:ph idx="1"/>
          </p:nvPr>
        </p:nvSpPr>
        <p:spPr>
          <a:xfrm>
            <a:off x="822960" y="1100628"/>
            <a:ext cx="7520940" cy="4704636"/>
          </a:xfrm>
        </p:spPr>
        <p:txBody>
          <a:bodyPr>
            <a:normAutofit fontScale="70000" lnSpcReduction="20000"/>
          </a:bodyPr>
          <a:lstStyle/>
          <a:p>
            <a:pPr>
              <a:buFont typeface="Arial" panose="020B0604020202020204" pitchFamily="34" charset="0"/>
              <a:buChar char="•"/>
            </a:pPr>
            <a:r>
              <a:rPr lang="nl-NL" sz="3400" dirty="0" smtClean="0"/>
              <a:t>Meet werkgeheugen </a:t>
            </a:r>
            <a:r>
              <a:rPr lang="nl-NL" sz="3400" dirty="0" smtClean="0">
                <a:sym typeface="Wingdings" panose="05000000000000000000" pitchFamily="2" charset="2"/>
              </a:rPr>
              <a:t> specifieker: het updaten van het werkgeheugen</a:t>
            </a:r>
            <a:endParaRPr lang="nl-NL" sz="3400" dirty="0" smtClean="0"/>
          </a:p>
          <a:p>
            <a:pPr>
              <a:buFont typeface="Arial" panose="020B0604020202020204" pitchFamily="34" charset="0"/>
              <a:buChar char="•"/>
            </a:pPr>
            <a:r>
              <a:rPr lang="nl-NL" sz="3400" dirty="0" smtClean="0"/>
              <a:t>Bestaat uit het zien van 12 reeksen cijfers 1 voor 1 gepresenteerd op computerscherm variërend in lengte (5, 6 of 7 cijfers) en de laatste 3 cijfers  elke reeks </a:t>
            </a:r>
            <a:r>
              <a:rPr lang="nl-NL" sz="3400" dirty="0"/>
              <a:t> </a:t>
            </a:r>
            <a:r>
              <a:rPr lang="nl-NL" sz="3400" dirty="0" smtClean="0"/>
              <a:t>moeten worden onthouden en ingevuld.</a:t>
            </a:r>
          </a:p>
          <a:p>
            <a:pPr lvl="4">
              <a:buFont typeface="Arial" panose="020B0604020202020204" pitchFamily="34" charset="0"/>
              <a:buChar char="•"/>
            </a:pPr>
            <a:endParaRPr lang="nl-NL" sz="3400" dirty="0"/>
          </a:p>
          <a:p>
            <a:pPr lvl="4">
              <a:buFont typeface="Arial" panose="020B0604020202020204" pitchFamily="34" charset="0"/>
              <a:buChar char="•"/>
            </a:pPr>
            <a:endParaRPr lang="nl-NL" sz="3400" dirty="0" smtClean="0"/>
          </a:p>
          <a:p>
            <a:pPr marL="685800" lvl="4" indent="0">
              <a:buNone/>
            </a:pPr>
            <a:endParaRPr lang="nl-NL" sz="3400" dirty="0"/>
          </a:p>
          <a:p>
            <a:pPr marL="685800" lvl="4" indent="0">
              <a:buNone/>
            </a:pPr>
            <a:r>
              <a:rPr lang="nl-NL" sz="3400" dirty="0" smtClean="0"/>
              <a:t>Hoe ziet dit eruit…?</a:t>
            </a:r>
          </a:p>
          <a:p>
            <a:pPr>
              <a:buFont typeface="Arial" panose="020B0604020202020204" pitchFamily="34" charset="0"/>
              <a:buChar char="•"/>
            </a:pPr>
            <a:endParaRPr lang="nl-NL" dirty="0"/>
          </a:p>
          <a:p>
            <a:pPr>
              <a:buFont typeface="Arial" panose="020B0604020202020204" pitchFamily="34" charset="0"/>
              <a:buChar char="•"/>
            </a:pPr>
            <a:endParaRPr lang="nl-NL" dirty="0" smtClean="0"/>
          </a:p>
          <a:p>
            <a:pPr marL="0" indent="0"/>
            <a:endParaRPr lang="nl-NL" dirty="0" smtClean="0"/>
          </a:p>
          <a:p>
            <a:pPr marL="0" indent="0"/>
            <a:r>
              <a:rPr lang="nl-NL" dirty="0"/>
              <a:t> </a:t>
            </a:r>
            <a:r>
              <a:rPr lang="nl-NL" dirty="0" smtClean="0"/>
              <a:t>        </a:t>
            </a:r>
            <a:endParaRPr lang="nl-NL" dirty="0"/>
          </a:p>
        </p:txBody>
      </p:sp>
    </p:spTree>
    <p:extLst>
      <p:ext uri="{BB962C8B-B14F-4D97-AF65-F5344CB8AC3E}">
        <p14:creationId xmlns:p14="http://schemas.microsoft.com/office/powerpoint/2010/main" val="31534349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p:nvPr/>
        </p:nvSpPr>
        <p:spPr>
          <a:xfrm>
            <a:off x="467544" y="188640"/>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a typeface="Calibri"/>
                <a:cs typeface="Times New Roman"/>
              </a:rPr>
              <a:t>4</a:t>
            </a:r>
            <a:endParaRPr lang="nl-NL" sz="2400" dirty="0">
              <a:effectLst/>
              <a:ea typeface="Calibri"/>
              <a:cs typeface="Times New Roman"/>
            </a:endParaRPr>
          </a:p>
        </p:txBody>
      </p:sp>
      <p:sp>
        <p:nvSpPr>
          <p:cNvPr id="5" name="Text Box 2"/>
          <p:cNvSpPr txBox="1"/>
          <p:nvPr/>
        </p:nvSpPr>
        <p:spPr>
          <a:xfrm>
            <a:off x="1619672" y="1053734"/>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8</a:t>
            </a:r>
            <a:endParaRPr lang="nl-NL" sz="2400" dirty="0">
              <a:effectLst/>
              <a:ea typeface="Calibri"/>
              <a:cs typeface="Times New Roman"/>
            </a:endParaRPr>
          </a:p>
        </p:txBody>
      </p:sp>
      <p:sp>
        <p:nvSpPr>
          <p:cNvPr id="6" name="Text Box 2"/>
          <p:cNvSpPr txBox="1"/>
          <p:nvPr/>
        </p:nvSpPr>
        <p:spPr>
          <a:xfrm>
            <a:off x="2843808" y="1844824"/>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3</a:t>
            </a:r>
            <a:endParaRPr lang="nl-NL" sz="2400" dirty="0">
              <a:effectLst/>
              <a:ea typeface="Calibri"/>
              <a:cs typeface="Times New Roman"/>
            </a:endParaRPr>
          </a:p>
        </p:txBody>
      </p:sp>
      <p:sp>
        <p:nvSpPr>
          <p:cNvPr id="7" name="Text Box 2"/>
          <p:cNvSpPr txBox="1"/>
          <p:nvPr/>
        </p:nvSpPr>
        <p:spPr>
          <a:xfrm>
            <a:off x="4067944" y="2636912"/>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6</a:t>
            </a:r>
            <a:endParaRPr lang="nl-NL" sz="2400" dirty="0">
              <a:effectLst/>
              <a:ea typeface="Calibri"/>
              <a:cs typeface="Times New Roman"/>
            </a:endParaRPr>
          </a:p>
        </p:txBody>
      </p:sp>
      <p:sp>
        <p:nvSpPr>
          <p:cNvPr id="8" name="Text Box 2"/>
          <p:cNvSpPr txBox="1"/>
          <p:nvPr/>
        </p:nvSpPr>
        <p:spPr>
          <a:xfrm>
            <a:off x="5292080" y="3356992"/>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2</a:t>
            </a:r>
            <a:endParaRPr lang="nl-NL" sz="2400" dirty="0">
              <a:effectLst/>
              <a:ea typeface="Calibri"/>
              <a:cs typeface="Times New Roman"/>
            </a:endParaRPr>
          </a:p>
        </p:txBody>
      </p:sp>
      <p:sp>
        <p:nvSpPr>
          <p:cNvPr id="9" name="Text Box 2"/>
          <p:cNvSpPr txBox="1"/>
          <p:nvPr/>
        </p:nvSpPr>
        <p:spPr>
          <a:xfrm>
            <a:off x="6516216" y="4221088"/>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9</a:t>
            </a:r>
            <a:endParaRPr lang="nl-NL" sz="2400" dirty="0">
              <a:effectLst/>
              <a:ea typeface="Calibri"/>
              <a:cs typeface="Times New Roman"/>
            </a:endParaRPr>
          </a:p>
        </p:txBody>
      </p:sp>
    </p:spTree>
    <p:extLst>
      <p:ext uri="{BB962C8B-B14F-4D97-AF65-F5344CB8AC3E}">
        <p14:creationId xmlns:p14="http://schemas.microsoft.com/office/powerpoint/2010/main" val="2950471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ppt_x"/>
                                          </p:val>
                                        </p:tav>
                                        <p:tav tm="100000">
                                          <p:val>
                                            <p:strVal val="#ppt_x"/>
                                          </p:val>
                                        </p:tav>
                                      </p:tavLst>
                                    </p:anim>
                                    <p:anim calcmode="lin" valueType="num">
                                      <p:cBhvr additive="base">
                                        <p:cTn id="8" dur="125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250" fill="hold"/>
                                        <p:tgtEl>
                                          <p:spTgt spid="5"/>
                                        </p:tgtEl>
                                        <p:attrNameLst>
                                          <p:attrName>ppt_x</p:attrName>
                                        </p:attrNameLst>
                                      </p:cBhvr>
                                      <p:tavLst>
                                        <p:tav tm="0">
                                          <p:val>
                                            <p:strVal val="#ppt_x"/>
                                          </p:val>
                                        </p:tav>
                                        <p:tav tm="100000">
                                          <p:val>
                                            <p:strVal val="#ppt_x"/>
                                          </p:val>
                                        </p:tav>
                                      </p:tavLst>
                                    </p:anim>
                                    <p:anim calcmode="lin" valueType="num">
                                      <p:cBhvr additive="base">
                                        <p:cTn id="14" dur="12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250" fill="hold"/>
                                        <p:tgtEl>
                                          <p:spTgt spid="6"/>
                                        </p:tgtEl>
                                        <p:attrNameLst>
                                          <p:attrName>ppt_x</p:attrName>
                                        </p:attrNameLst>
                                      </p:cBhvr>
                                      <p:tavLst>
                                        <p:tav tm="0">
                                          <p:val>
                                            <p:strVal val="#ppt_x"/>
                                          </p:val>
                                        </p:tav>
                                        <p:tav tm="100000">
                                          <p:val>
                                            <p:strVal val="#ppt_x"/>
                                          </p:val>
                                        </p:tav>
                                      </p:tavLst>
                                    </p:anim>
                                    <p:anim calcmode="lin" valueType="num">
                                      <p:cBhvr additive="base">
                                        <p:cTn id="20" dur="12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250" fill="hold"/>
                                        <p:tgtEl>
                                          <p:spTgt spid="7"/>
                                        </p:tgtEl>
                                        <p:attrNameLst>
                                          <p:attrName>ppt_x</p:attrName>
                                        </p:attrNameLst>
                                      </p:cBhvr>
                                      <p:tavLst>
                                        <p:tav tm="0">
                                          <p:val>
                                            <p:strVal val="#ppt_x"/>
                                          </p:val>
                                        </p:tav>
                                        <p:tav tm="100000">
                                          <p:val>
                                            <p:strVal val="#ppt_x"/>
                                          </p:val>
                                        </p:tav>
                                      </p:tavLst>
                                    </p:anim>
                                    <p:anim calcmode="lin" valueType="num">
                                      <p:cBhvr additive="base">
                                        <p:cTn id="26" dur="125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ppt_x"/>
                                          </p:val>
                                        </p:tav>
                                        <p:tav tm="100000">
                                          <p:val>
                                            <p:strVal val="#ppt_x"/>
                                          </p:val>
                                        </p:tav>
                                      </p:tavLst>
                                    </p:anim>
                                    <p:anim calcmode="lin" valueType="num">
                                      <p:cBhvr additive="base">
                                        <p:cTn id="32" dur="125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1250" fill="hold"/>
                                        <p:tgtEl>
                                          <p:spTgt spid="9"/>
                                        </p:tgtEl>
                                        <p:attrNameLst>
                                          <p:attrName>ppt_x</p:attrName>
                                        </p:attrNameLst>
                                      </p:cBhvr>
                                      <p:tavLst>
                                        <p:tav tm="0">
                                          <p:val>
                                            <p:strVal val="#ppt_x"/>
                                          </p:val>
                                        </p:tav>
                                        <p:tav tm="100000">
                                          <p:val>
                                            <p:strVal val="#ppt_x"/>
                                          </p:val>
                                        </p:tav>
                                      </p:tavLst>
                                    </p:anim>
                                    <p:anim calcmode="lin" valueType="num">
                                      <p:cBhvr additive="base">
                                        <p:cTn id="38" dur="12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Running span taak (werkgeheugen)</a:t>
            </a:r>
            <a:endParaRPr lang="nl-NL" dirty="0"/>
          </a:p>
        </p:txBody>
      </p:sp>
      <p:sp>
        <p:nvSpPr>
          <p:cNvPr id="3" name="Content Placeholder 2"/>
          <p:cNvSpPr>
            <a:spLocks noGrp="1"/>
          </p:cNvSpPr>
          <p:nvPr>
            <p:ph idx="1"/>
          </p:nvPr>
        </p:nvSpPr>
        <p:spPr/>
        <p:txBody>
          <a:bodyPr>
            <a:normAutofit/>
          </a:bodyPr>
          <a:lstStyle/>
          <a:p>
            <a:r>
              <a:rPr lang="nl-NL" dirty="0" smtClean="0"/>
              <a:t>Maak het rijtje af</a:t>
            </a:r>
            <a:r>
              <a:rPr lang="nl-NL" dirty="0"/>
              <a:t> </a:t>
            </a:r>
            <a:r>
              <a:rPr lang="nl-NL" dirty="0" smtClean="0"/>
              <a:t>door ontbrekende getallen in te vullen bij vraagtekens</a:t>
            </a:r>
            <a:endParaRPr lang="nl-NL" dirty="0"/>
          </a:p>
          <a:p>
            <a:r>
              <a:rPr lang="nl-NL" sz="4400" dirty="0" smtClean="0"/>
              <a:t>4-8-3-?- ?- ?</a:t>
            </a:r>
          </a:p>
          <a:p>
            <a:r>
              <a:rPr lang="nl-NL" dirty="0" smtClean="0"/>
              <a:t>Antwoord had moeten zijn (antwoord is alleen correct als alle letters op juiste seriële positie ingevuld zijn):</a:t>
            </a:r>
          </a:p>
          <a:p>
            <a:r>
              <a:rPr lang="nl-NL" sz="4400" dirty="0" smtClean="0"/>
              <a:t>4-8-3-6-2-9</a:t>
            </a:r>
            <a:endParaRPr lang="nl-NL" sz="4400" dirty="0"/>
          </a:p>
          <a:p>
            <a:endParaRPr lang="nl-NL" dirty="0"/>
          </a:p>
        </p:txBody>
      </p:sp>
    </p:spTree>
    <p:extLst>
      <p:ext uri="{BB962C8B-B14F-4D97-AF65-F5344CB8AC3E}">
        <p14:creationId xmlns:p14="http://schemas.microsoft.com/office/powerpoint/2010/main" val="3755922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Go/No-Go </a:t>
            </a:r>
            <a:r>
              <a:rPr lang="nl-NL" dirty="0" err="1" smtClean="0"/>
              <a:t>task</a:t>
            </a:r>
            <a:endParaRPr lang="nl-NL" dirty="0"/>
          </a:p>
        </p:txBody>
      </p:sp>
      <p:sp>
        <p:nvSpPr>
          <p:cNvPr id="3" name="Content Placeholder 2"/>
          <p:cNvSpPr>
            <a:spLocks noGrp="1"/>
          </p:cNvSpPr>
          <p:nvPr>
            <p:ph idx="1"/>
          </p:nvPr>
        </p:nvSpPr>
        <p:spPr/>
        <p:txBody>
          <a:bodyPr>
            <a:noAutofit/>
          </a:bodyPr>
          <a:lstStyle/>
          <a:p>
            <a:pPr>
              <a:buFont typeface="Arial" panose="020B0604020202020204" pitchFamily="34" charset="0"/>
              <a:buChar char="•"/>
            </a:pPr>
            <a:r>
              <a:rPr lang="nl-NL" dirty="0" smtClean="0"/>
              <a:t>Meet inhibitie</a:t>
            </a:r>
          </a:p>
          <a:p>
            <a:pPr>
              <a:buFont typeface="Arial" panose="020B0604020202020204" pitchFamily="34" charset="0"/>
              <a:buChar char="•"/>
            </a:pPr>
            <a:r>
              <a:rPr lang="nl-NL" dirty="0" smtClean="0"/>
              <a:t>Er worden letters gepresenteerd op het computerscherm. Bij elke letter mag op de gele knop worden gedrukt, </a:t>
            </a:r>
            <a:r>
              <a:rPr lang="nl-NL" u="sng" dirty="0" smtClean="0"/>
              <a:t>behalve bij de letter X!</a:t>
            </a:r>
          </a:p>
          <a:p>
            <a:pPr lvl="4">
              <a:buFont typeface="Arial" panose="020B0604020202020204" pitchFamily="34" charset="0"/>
              <a:buChar char="•"/>
            </a:pPr>
            <a:r>
              <a:rPr lang="nl-NL" dirty="0" smtClean="0"/>
              <a:t>Als de letter X wordt gepresenteerd mag je niet op de knop drukken.</a:t>
            </a:r>
          </a:p>
          <a:p>
            <a:pPr marL="685800" lvl="4" indent="0">
              <a:buNone/>
            </a:pPr>
            <a:endParaRPr lang="nl-NL" dirty="0"/>
          </a:p>
          <a:p>
            <a:pPr marL="685800" lvl="4" indent="0">
              <a:buNone/>
            </a:pPr>
            <a:r>
              <a:rPr lang="nl-NL" dirty="0" smtClean="0"/>
              <a:t>Hoe ziet dit eruit…?</a:t>
            </a:r>
            <a:endParaRPr lang="nl-NL" dirty="0"/>
          </a:p>
        </p:txBody>
      </p:sp>
    </p:spTree>
    <p:extLst>
      <p:ext uri="{BB962C8B-B14F-4D97-AF65-F5344CB8AC3E}">
        <p14:creationId xmlns:p14="http://schemas.microsoft.com/office/powerpoint/2010/main" val="27176117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p:nvPr/>
        </p:nvSpPr>
        <p:spPr>
          <a:xfrm>
            <a:off x="467544" y="188640"/>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A</a:t>
            </a:r>
            <a:endParaRPr lang="nl-NL" sz="2400" dirty="0">
              <a:effectLst/>
              <a:ea typeface="Calibri"/>
              <a:cs typeface="Times New Roman"/>
            </a:endParaRPr>
          </a:p>
        </p:txBody>
      </p:sp>
      <p:sp>
        <p:nvSpPr>
          <p:cNvPr id="5" name="Text Box 2"/>
          <p:cNvSpPr txBox="1"/>
          <p:nvPr/>
        </p:nvSpPr>
        <p:spPr>
          <a:xfrm>
            <a:off x="1619672" y="1053734"/>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err="1" smtClean="0">
                <a:ea typeface="Calibri"/>
                <a:cs typeface="Times New Roman"/>
              </a:rPr>
              <a:t>Z</a:t>
            </a:r>
            <a:endParaRPr lang="nl-NL" sz="2400" dirty="0">
              <a:effectLst/>
              <a:ea typeface="Calibri"/>
              <a:cs typeface="Times New Roman"/>
            </a:endParaRPr>
          </a:p>
        </p:txBody>
      </p:sp>
      <p:sp>
        <p:nvSpPr>
          <p:cNvPr id="6" name="Text Box 2"/>
          <p:cNvSpPr txBox="1"/>
          <p:nvPr/>
        </p:nvSpPr>
        <p:spPr>
          <a:xfrm>
            <a:off x="2843808" y="1844824"/>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N</a:t>
            </a:r>
            <a:endParaRPr lang="nl-NL" sz="2400" dirty="0">
              <a:effectLst/>
              <a:ea typeface="Calibri"/>
              <a:cs typeface="Times New Roman"/>
            </a:endParaRPr>
          </a:p>
        </p:txBody>
      </p:sp>
      <p:sp>
        <p:nvSpPr>
          <p:cNvPr id="7" name="Text Box 2"/>
          <p:cNvSpPr txBox="1"/>
          <p:nvPr/>
        </p:nvSpPr>
        <p:spPr>
          <a:xfrm>
            <a:off x="4067944" y="2636912"/>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E</a:t>
            </a:r>
            <a:endParaRPr lang="nl-NL" sz="2400" dirty="0">
              <a:effectLst/>
              <a:ea typeface="Calibri"/>
              <a:cs typeface="Times New Roman"/>
            </a:endParaRPr>
          </a:p>
        </p:txBody>
      </p:sp>
      <p:sp>
        <p:nvSpPr>
          <p:cNvPr id="8" name="Text Box 2"/>
          <p:cNvSpPr txBox="1"/>
          <p:nvPr/>
        </p:nvSpPr>
        <p:spPr>
          <a:xfrm>
            <a:off x="5292080" y="3356992"/>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X</a:t>
            </a:r>
            <a:endParaRPr lang="nl-NL" sz="2400" dirty="0">
              <a:effectLst/>
              <a:ea typeface="Calibri"/>
              <a:cs typeface="Times New Roman"/>
            </a:endParaRPr>
          </a:p>
        </p:txBody>
      </p:sp>
      <p:sp>
        <p:nvSpPr>
          <p:cNvPr id="9" name="Text Box 2"/>
          <p:cNvSpPr txBox="1"/>
          <p:nvPr/>
        </p:nvSpPr>
        <p:spPr>
          <a:xfrm>
            <a:off x="6516216" y="4221088"/>
            <a:ext cx="1656184" cy="122413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nl-NL" sz="2400" dirty="0">
                <a:effectLst/>
                <a:ea typeface="Calibri"/>
                <a:cs typeface="Times New Roman"/>
              </a:rPr>
              <a:t> </a:t>
            </a:r>
          </a:p>
          <a:p>
            <a:pPr algn="ctr">
              <a:spcAft>
                <a:spcPts val="0"/>
              </a:spcAft>
            </a:pPr>
            <a:r>
              <a:rPr lang="nl-NL" sz="2400" dirty="0">
                <a:effectLst/>
                <a:ea typeface="Calibri"/>
                <a:cs typeface="Times New Roman"/>
              </a:rPr>
              <a:t> </a:t>
            </a:r>
            <a:r>
              <a:rPr lang="nl-NL" sz="2400" dirty="0" smtClean="0">
                <a:ea typeface="Calibri"/>
                <a:cs typeface="Times New Roman"/>
              </a:rPr>
              <a:t>N</a:t>
            </a:r>
            <a:endParaRPr lang="nl-NL" sz="2400" dirty="0">
              <a:effectLst/>
              <a:ea typeface="Calibri"/>
              <a:cs typeface="Times New Roman"/>
            </a:endParaRPr>
          </a:p>
        </p:txBody>
      </p:sp>
      <p:sp>
        <p:nvSpPr>
          <p:cNvPr id="3" name="Explosion 1 2"/>
          <p:cNvSpPr/>
          <p:nvPr/>
        </p:nvSpPr>
        <p:spPr>
          <a:xfrm>
            <a:off x="1907704" y="92550"/>
            <a:ext cx="864096" cy="70815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a:p>
        </p:txBody>
      </p:sp>
      <p:sp>
        <p:nvSpPr>
          <p:cNvPr id="10" name="Explosion 1 9"/>
          <p:cNvSpPr/>
          <p:nvPr/>
        </p:nvSpPr>
        <p:spPr>
          <a:xfrm>
            <a:off x="2826278" y="957644"/>
            <a:ext cx="864096" cy="70815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a:p>
        </p:txBody>
      </p:sp>
      <p:sp>
        <p:nvSpPr>
          <p:cNvPr id="11" name="Explosion 1 10"/>
          <p:cNvSpPr/>
          <p:nvPr/>
        </p:nvSpPr>
        <p:spPr>
          <a:xfrm>
            <a:off x="3923928" y="1748734"/>
            <a:ext cx="864096" cy="70815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a:p>
        </p:txBody>
      </p:sp>
      <p:sp>
        <p:nvSpPr>
          <p:cNvPr id="12" name="Explosion 1 11"/>
          <p:cNvSpPr/>
          <p:nvPr/>
        </p:nvSpPr>
        <p:spPr>
          <a:xfrm>
            <a:off x="5076056" y="2456112"/>
            <a:ext cx="864096" cy="70815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a:p>
        </p:txBody>
      </p:sp>
      <p:sp>
        <p:nvSpPr>
          <p:cNvPr id="14" name="Explosion 1 13"/>
          <p:cNvSpPr/>
          <p:nvPr/>
        </p:nvSpPr>
        <p:spPr>
          <a:xfrm>
            <a:off x="7740352" y="3969060"/>
            <a:ext cx="864096" cy="708158"/>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a:p>
        </p:txBody>
      </p:sp>
      <p:sp>
        <p:nvSpPr>
          <p:cNvPr id="15" name="&quot;No&quot; Symbol 14"/>
          <p:cNvSpPr/>
          <p:nvPr/>
        </p:nvSpPr>
        <p:spPr>
          <a:xfrm>
            <a:off x="6480212" y="3191872"/>
            <a:ext cx="612068" cy="628326"/>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a:solidFill>
                <a:schemeClr val="tx1"/>
              </a:solidFill>
            </a:endParaRPr>
          </a:p>
        </p:txBody>
      </p:sp>
    </p:spTree>
    <p:extLst>
      <p:ext uri="{BB962C8B-B14F-4D97-AF65-F5344CB8AC3E}">
        <p14:creationId xmlns:p14="http://schemas.microsoft.com/office/powerpoint/2010/main" val="18915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ppt_x"/>
                                          </p:val>
                                        </p:tav>
                                        <p:tav tm="100000">
                                          <p:val>
                                            <p:strVal val="#ppt_x"/>
                                          </p:val>
                                        </p:tav>
                                      </p:tavLst>
                                    </p:anim>
                                    <p:anim calcmode="lin" valueType="num">
                                      <p:cBhvr additive="base">
                                        <p:cTn id="8" dur="125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250" fill="hold"/>
                                        <p:tgtEl>
                                          <p:spTgt spid="5"/>
                                        </p:tgtEl>
                                        <p:attrNameLst>
                                          <p:attrName>ppt_x</p:attrName>
                                        </p:attrNameLst>
                                      </p:cBhvr>
                                      <p:tavLst>
                                        <p:tav tm="0">
                                          <p:val>
                                            <p:strVal val="#ppt_x"/>
                                          </p:val>
                                        </p:tav>
                                        <p:tav tm="100000">
                                          <p:val>
                                            <p:strVal val="#ppt_x"/>
                                          </p:val>
                                        </p:tav>
                                      </p:tavLst>
                                    </p:anim>
                                    <p:anim calcmode="lin" valueType="num">
                                      <p:cBhvr additive="base">
                                        <p:cTn id="18" dur="12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1250" fill="hold"/>
                                        <p:tgtEl>
                                          <p:spTgt spid="6"/>
                                        </p:tgtEl>
                                        <p:attrNameLst>
                                          <p:attrName>ppt_x</p:attrName>
                                        </p:attrNameLst>
                                      </p:cBhvr>
                                      <p:tavLst>
                                        <p:tav tm="0">
                                          <p:val>
                                            <p:strVal val="#ppt_x"/>
                                          </p:val>
                                        </p:tav>
                                        <p:tav tm="100000">
                                          <p:val>
                                            <p:strVal val="#ppt_x"/>
                                          </p:val>
                                        </p:tav>
                                      </p:tavLst>
                                    </p:anim>
                                    <p:anim calcmode="lin" valueType="num">
                                      <p:cBhvr additive="base">
                                        <p:cTn id="28" dur="12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1250" fill="hold"/>
                                        <p:tgtEl>
                                          <p:spTgt spid="7"/>
                                        </p:tgtEl>
                                        <p:attrNameLst>
                                          <p:attrName>ppt_x</p:attrName>
                                        </p:attrNameLst>
                                      </p:cBhvr>
                                      <p:tavLst>
                                        <p:tav tm="0">
                                          <p:val>
                                            <p:strVal val="#ppt_x"/>
                                          </p:val>
                                        </p:tav>
                                        <p:tav tm="100000">
                                          <p:val>
                                            <p:strVal val="#ppt_x"/>
                                          </p:val>
                                        </p:tav>
                                      </p:tavLst>
                                    </p:anim>
                                    <p:anim calcmode="lin" valueType="num">
                                      <p:cBhvr additive="base">
                                        <p:cTn id="38" dur="125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1250" fill="hold"/>
                                        <p:tgtEl>
                                          <p:spTgt spid="8"/>
                                        </p:tgtEl>
                                        <p:attrNameLst>
                                          <p:attrName>ppt_x</p:attrName>
                                        </p:attrNameLst>
                                      </p:cBhvr>
                                      <p:tavLst>
                                        <p:tav tm="0">
                                          <p:val>
                                            <p:strVal val="#ppt_x"/>
                                          </p:val>
                                        </p:tav>
                                        <p:tav tm="100000">
                                          <p:val>
                                            <p:strVal val="#ppt_x"/>
                                          </p:val>
                                        </p:tav>
                                      </p:tavLst>
                                    </p:anim>
                                    <p:anim calcmode="lin" valueType="num">
                                      <p:cBhvr additive="base">
                                        <p:cTn id="48" dur="125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250" fill="hold"/>
                                        <p:tgtEl>
                                          <p:spTgt spid="9"/>
                                        </p:tgtEl>
                                        <p:attrNameLst>
                                          <p:attrName>ppt_x</p:attrName>
                                        </p:attrNameLst>
                                      </p:cBhvr>
                                      <p:tavLst>
                                        <p:tav tm="0">
                                          <p:val>
                                            <p:strVal val="#ppt_x"/>
                                          </p:val>
                                        </p:tav>
                                        <p:tav tm="100000">
                                          <p:val>
                                            <p:strVal val="#ppt_x"/>
                                          </p:val>
                                        </p:tav>
                                      </p:tavLst>
                                    </p:anim>
                                    <p:anim calcmode="lin" valueType="num">
                                      <p:cBhvr additive="base">
                                        <p:cTn id="58" dur="125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3" grpId="0" animBg="1"/>
      <p:bldP spid="10" grpId="0" animBg="1"/>
      <p:bldP spid="11" grpId="0" animBg="1"/>
      <p:bldP spid="12"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Een mogelijk verband…</a:t>
            </a:r>
            <a:endParaRPr lang="nl-NL" dirty="0"/>
          </a:p>
        </p:txBody>
      </p:sp>
      <p:sp>
        <p:nvSpPr>
          <p:cNvPr id="3" name="Content Placeholder 2"/>
          <p:cNvSpPr>
            <a:spLocks noGrp="1"/>
          </p:cNvSpPr>
          <p:nvPr>
            <p:ph idx="1"/>
          </p:nvPr>
        </p:nvSpPr>
        <p:spPr>
          <a:xfrm>
            <a:off x="822960" y="1100628"/>
            <a:ext cx="3893056" cy="3579849"/>
          </a:xfrm>
        </p:spPr>
        <p:txBody>
          <a:bodyPr/>
          <a:lstStyle/>
          <a:p>
            <a:pPr marL="0" indent="0"/>
            <a:r>
              <a:rPr lang="nl-NL" dirty="0" smtClean="0"/>
              <a:t>Montessori onderwijs</a:t>
            </a:r>
            <a:endParaRPr lang="nl-NL" dirty="0"/>
          </a:p>
          <a:p>
            <a:pPr marL="454025" lvl="3" indent="-187325">
              <a:buFont typeface="Arial" panose="020B0604020202020204" pitchFamily="34" charset="0"/>
              <a:buChar char="•"/>
            </a:pPr>
            <a:r>
              <a:rPr lang="nl-NL" dirty="0"/>
              <a:t>Onafhankelijkheid van het kind</a:t>
            </a:r>
          </a:p>
          <a:p>
            <a:pPr marL="454025" lvl="3" indent="-187325">
              <a:buFont typeface="Arial" panose="020B0604020202020204" pitchFamily="34" charset="0"/>
              <a:buChar char="•"/>
            </a:pPr>
            <a:r>
              <a:rPr lang="nl-NL" dirty="0"/>
              <a:t>Zelfstandig </a:t>
            </a:r>
            <a:r>
              <a:rPr lang="nl-NL" dirty="0" smtClean="0"/>
              <a:t>werken</a:t>
            </a:r>
          </a:p>
          <a:p>
            <a:pPr marL="454025" lvl="3" indent="-187325">
              <a:buFont typeface="Arial" panose="020B0604020202020204" pitchFamily="34" charset="0"/>
              <a:buChar char="•"/>
            </a:pPr>
            <a:r>
              <a:rPr lang="nl-NL" dirty="0" smtClean="0"/>
              <a:t>Zelfstandig plannen</a:t>
            </a:r>
            <a:endParaRPr lang="nl-NL" dirty="0"/>
          </a:p>
          <a:p>
            <a:pPr lvl="3">
              <a:buFont typeface="Arial" panose="020B0604020202020204" pitchFamily="34" charset="0"/>
              <a:buChar char="•"/>
            </a:pPr>
            <a:endParaRPr lang="nl-NL" dirty="0" smtClean="0"/>
          </a:p>
          <a:p>
            <a:pPr lvl="3">
              <a:buFont typeface="Arial" panose="020B0604020202020204" pitchFamily="34" charset="0"/>
              <a:buChar char="•"/>
            </a:pPr>
            <a:endParaRPr lang="nl-NL" dirty="0"/>
          </a:p>
          <a:p>
            <a:pPr lvl="3">
              <a:buFont typeface="Arial" panose="020B0604020202020204" pitchFamily="34" charset="0"/>
              <a:buChar char="•"/>
            </a:pPr>
            <a:endParaRPr lang="nl-NL" dirty="0"/>
          </a:p>
        </p:txBody>
      </p:sp>
      <p:sp>
        <p:nvSpPr>
          <p:cNvPr id="4" name="Content Placeholder 2"/>
          <p:cNvSpPr txBox="1">
            <a:spLocks/>
          </p:cNvSpPr>
          <p:nvPr/>
        </p:nvSpPr>
        <p:spPr>
          <a:xfrm>
            <a:off x="5575488" y="1340769"/>
            <a:ext cx="2812936" cy="2448272"/>
          </a:xfrm>
          <a:prstGeom prst="rect">
            <a:avLst/>
          </a:prstGeom>
        </p:spPr>
        <p:txBody>
          <a:bodyPr vert="horz" lIns="91440" tIns="45720" rIns="91440" bIns="45720" rtlCol="0">
            <a:norm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a:buFont typeface="Arial" panose="020B0604020202020204" pitchFamily="34" charset="0"/>
              <a:buChar char="•"/>
            </a:pPr>
            <a:r>
              <a:rPr lang="nl-NL" sz="2400" dirty="0"/>
              <a:t>Executieve functies</a:t>
            </a:r>
          </a:p>
          <a:p>
            <a:pPr lvl="3">
              <a:buFont typeface="Arial" panose="020B0604020202020204" pitchFamily="34" charset="0"/>
              <a:buChar char="•"/>
            </a:pPr>
            <a:r>
              <a:rPr lang="nl-NL" sz="2400" dirty="0"/>
              <a:t>Werkgeheugen</a:t>
            </a:r>
          </a:p>
          <a:p>
            <a:pPr lvl="3">
              <a:buFont typeface="Arial" panose="020B0604020202020204" pitchFamily="34" charset="0"/>
              <a:buChar char="•"/>
            </a:pPr>
            <a:r>
              <a:rPr lang="nl-NL" sz="2400" dirty="0"/>
              <a:t>Inhibitie</a:t>
            </a:r>
          </a:p>
          <a:p>
            <a:pPr lvl="3">
              <a:buFont typeface="Arial" panose="020B0604020202020204" pitchFamily="34" charset="0"/>
              <a:buChar char="•"/>
            </a:pPr>
            <a:r>
              <a:rPr lang="nl-NL" sz="2400" dirty="0"/>
              <a:t>Aandacht</a:t>
            </a:r>
          </a:p>
          <a:p>
            <a:pPr marL="466344" lvl="3" indent="0">
              <a:buNone/>
            </a:pPr>
            <a:endParaRPr lang="nl-NL" sz="2400" dirty="0" smtClean="0"/>
          </a:p>
        </p:txBody>
      </p:sp>
      <p:cxnSp>
        <p:nvCxnSpPr>
          <p:cNvPr id="7" name="Curved Connector 6"/>
          <p:cNvCxnSpPr/>
          <p:nvPr/>
        </p:nvCxnSpPr>
        <p:spPr>
          <a:xfrm flipV="1">
            <a:off x="3779912" y="1556792"/>
            <a:ext cx="1728192" cy="648072"/>
          </a:xfrm>
          <a:prstGeom prst="curvedConnector3">
            <a:avLst>
              <a:gd name="adj1" fmla="val 50000"/>
            </a:avLst>
          </a:prstGeom>
          <a:ln w="57150" cmpd="sng">
            <a:solidFill>
              <a:srgbClr val="797B7E"/>
            </a:solidFill>
            <a:tailEnd type="arrow"/>
          </a:ln>
        </p:spPr>
        <p:style>
          <a:lnRef idx="1">
            <a:schemeClr val="accent1"/>
          </a:lnRef>
          <a:fillRef idx="0">
            <a:schemeClr val="accent1"/>
          </a:fillRef>
          <a:effectRef idx="0">
            <a:schemeClr val="accent1"/>
          </a:effectRef>
          <a:fontRef idx="minor">
            <a:schemeClr val="tx1"/>
          </a:fontRef>
        </p:style>
      </p:cxnSp>
      <p:sp>
        <p:nvSpPr>
          <p:cNvPr id="9" name="Content Placeholder 2"/>
          <p:cNvSpPr txBox="1">
            <a:spLocks/>
          </p:cNvSpPr>
          <p:nvPr/>
        </p:nvSpPr>
        <p:spPr>
          <a:xfrm>
            <a:off x="1187624" y="3068960"/>
            <a:ext cx="6984776" cy="2376264"/>
          </a:xfrm>
          <a:prstGeom prst="rect">
            <a:avLst/>
          </a:prstGeom>
        </p:spPr>
        <p:txBody>
          <a:bodyPr vert="horz" lIns="91440" tIns="45720" rIns="91440" bIns="45720" rtlCol="0">
            <a:norm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marL="466344" lvl="3" indent="0">
              <a:buNone/>
            </a:pPr>
            <a:endParaRPr lang="nl-NL" sz="2400" dirty="0"/>
          </a:p>
          <a:p>
            <a:pPr marL="466344" lvl="3" indent="0">
              <a:buNone/>
            </a:pPr>
            <a:r>
              <a:rPr lang="nl-NL" sz="2400" dirty="0" smtClean="0"/>
              <a:t>Kortom:</a:t>
            </a:r>
          </a:p>
          <a:p>
            <a:pPr marL="466344" lvl="3" indent="0">
              <a:buNone/>
            </a:pPr>
            <a:r>
              <a:rPr lang="nl-NL" sz="2400" b="1" dirty="0" smtClean="0"/>
              <a:t>Verhoogt Montessori onderwijs de executieve functies meer in vergelijking met regulier onderwijs?</a:t>
            </a:r>
            <a:endParaRPr lang="nl-NL" sz="2400" b="1" dirty="0"/>
          </a:p>
          <a:p>
            <a:pPr marL="466344" lvl="3" indent="0">
              <a:buNone/>
            </a:pPr>
            <a:endParaRPr lang="nl-NL" sz="2400" dirty="0" smtClean="0"/>
          </a:p>
        </p:txBody>
      </p:sp>
    </p:spTree>
    <p:extLst>
      <p:ext uri="{BB962C8B-B14F-4D97-AF65-F5344CB8AC3E}">
        <p14:creationId xmlns:p14="http://schemas.microsoft.com/office/powerpoint/2010/main" val="1575168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399" y="1726737"/>
            <a:ext cx="5650992" cy="1207509"/>
          </a:xfrm>
        </p:spPr>
        <p:txBody>
          <a:bodyPr/>
          <a:lstStyle/>
          <a:p>
            <a:r>
              <a:rPr lang="nl-NL" dirty="0" smtClean="0"/>
              <a:t>Het onderzoek</a:t>
            </a:r>
            <a:endParaRPr lang="nl-NL" dirty="0"/>
          </a:p>
        </p:txBody>
      </p:sp>
    </p:spTree>
    <p:extLst>
      <p:ext uri="{BB962C8B-B14F-4D97-AF65-F5344CB8AC3E}">
        <p14:creationId xmlns:p14="http://schemas.microsoft.com/office/powerpoint/2010/main" val="14457288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Op zoek naar een antwoord…</a:t>
            </a:r>
            <a:endParaRPr lang="nl-NL" dirty="0"/>
          </a:p>
        </p:txBody>
      </p:sp>
      <p:sp>
        <p:nvSpPr>
          <p:cNvPr id="3" name="Content Placeholder 2"/>
          <p:cNvSpPr>
            <a:spLocks noGrp="1"/>
          </p:cNvSpPr>
          <p:nvPr>
            <p:ph idx="1"/>
          </p:nvPr>
        </p:nvSpPr>
        <p:spPr>
          <a:xfrm>
            <a:off x="822960" y="1100628"/>
            <a:ext cx="7520940" cy="3840540"/>
          </a:xfrm>
        </p:spPr>
        <p:txBody>
          <a:bodyPr>
            <a:noAutofit/>
          </a:bodyPr>
          <a:lstStyle/>
          <a:p>
            <a:pPr lvl="1"/>
            <a:r>
              <a:rPr lang="nl-NL" dirty="0" smtClean="0"/>
              <a:t>De onderzoeksvraag is getoetst door twee groepen van groep 4 leerlingen (een </a:t>
            </a:r>
            <a:r>
              <a:rPr lang="nl-NL" b="1" dirty="0" smtClean="0"/>
              <a:t>Montessori</a:t>
            </a:r>
            <a:r>
              <a:rPr lang="nl-NL" dirty="0" smtClean="0"/>
              <a:t> en een </a:t>
            </a:r>
            <a:r>
              <a:rPr lang="nl-NL" b="1" dirty="0" smtClean="0"/>
              <a:t>Reguliere</a:t>
            </a:r>
            <a:r>
              <a:rPr lang="nl-NL" dirty="0" smtClean="0"/>
              <a:t> groep) te vergelijken </a:t>
            </a:r>
          </a:p>
          <a:p>
            <a:pPr lvl="1"/>
            <a:r>
              <a:rPr lang="nl-NL" dirty="0" smtClean="0"/>
              <a:t>op hun </a:t>
            </a:r>
            <a:r>
              <a:rPr lang="nl-NL" b="1" dirty="0" smtClean="0"/>
              <a:t>niveau van executieve functies </a:t>
            </a:r>
            <a:r>
              <a:rPr lang="nl-NL" dirty="0" smtClean="0"/>
              <a:t>en </a:t>
            </a:r>
            <a:r>
              <a:rPr lang="nl-NL" b="1" dirty="0" smtClean="0"/>
              <a:t>emotieregulatie</a:t>
            </a:r>
          </a:p>
          <a:p>
            <a:pPr marL="0" indent="0"/>
            <a:endParaRPr lang="nl-NL" sz="2000" dirty="0" smtClean="0"/>
          </a:p>
          <a:p>
            <a:pPr marL="285750" indent="-285750">
              <a:buFont typeface="Arial" panose="020B0604020202020204" pitchFamily="34" charset="0"/>
              <a:buChar char="•"/>
            </a:pPr>
            <a:endParaRPr lang="nl-NL" sz="2000" dirty="0"/>
          </a:p>
        </p:txBody>
      </p:sp>
    </p:spTree>
    <p:extLst>
      <p:ext uri="{BB962C8B-B14F-4D97-AF65-F5344CB8AC3E}">
        <p14:creationId xmlns:p14="http://schemas.microsoft.com/office/powerpoint/2010/main" val="169487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Het testen kan beginnen!</a:t>
            </a:r>
            <a:endParaRPr lang="nl-NL" dirty="0"/>
          </a:p>
        </p:txBody>
      </p:sp>
      <p:sp>
        <p:nvSpPr>
          <p:cNvPr id="3" name="Content Placeholder 2"/>
          <p:cNvSpPr>
            <a:spLocks noGrp="1"/>
          </p:cNvSpPr>
          <p:nvPr>
            <p:ph idx="1"/>
          </p:nvPr>
        </p:nvSpPr>
        <p:spPr>
          <a:xfrm>
            <a:off x="822960" y="1100628"/>
            <a:ext cx="7520940" cy="3840540"/>
          </a:xfrm>
        </p:spPr>
        <p:txBody>
          <a:bodyPr>
            <a:normAutofit/>
          </a:bodyPr>
          <a:lstStyle/>
          <a:p>
            <a:pPr lvl="1"/>
            <a:r>
              <a:rPr lang="nl-NL" b="1" dirty="0" smtClean="0"/>
              <a:t>Twee Montessori scholen </a:t>
            </a:r>
            <a:r>
              <a:rPr lang="nl-NL" b="0" dirty="0" smtClean="0"/>
              <a:t>en </a:t>
            </a:r>
            <a:r>
              <a:rPr lang="nl-NL" b="1" dirty="0" smtClean="0"/>
              <a:t>een reguliere school </a:t>
            </a:r>
            <a:r>
              <a:rPr lang="nl-NL" b="0" dirty="0" smtClean="0"/>
              <a:t>hebben aan ons onderzoek deelgenomen</a:t>
            </a:r>
          </a:p>
          <a:p>
            <a:endParaRPr lang="nl-NL" b="0" dirty="0"/>
          </a:p>
          <a:p>
            <a:pPr lvl="1"/>
            <a:r>
              <a:rPr lang="nl-NL" b="0" dirty="0" smtClean="0"/>
              <a:t>De </a:t>
            </a:r>
            <a:r>
              <a:rPr lang="nl-NL" b="1" dirty="0" smtClean="0"/>
              <a:t>scholen hebben met het onderzoek ingestemd </a:t>
            </a:r>
            <a:r>
              <a:rPr lang="nl-NL" b="0" dirty="0" smtClean="0"/>
              <a:t>en de </a:t>
            </a:r>
            <a:r>
              <a:rPr lang="nl-NL" b="1" dirty="0" smtClean="0"/>
              <a:t>ouders</a:t>
            </a:r>
            <a:r>
              <a:rPr lang="nl-NL" b="0" dirty="0" smtClean="0"/>
              <a:t> zijn op de hoogte gesteld van het onderzoek. </a:t>
            </a:r>
          </a:p>
          <a:p>
            <a:pPr lvl="1"/>
            <a:endParaRPr lang="nl-NL" b="0" dirty="0"/>
          </a:p>
          <a:p>
            <a:pPr lvl="1"/>
            <a:r>
              <a:rPr lang="nl-NL" b="0" dirty="0" smtClean="0"/>
              <a:t>Totale testtijd is rond </a:t>
            </a:r>
            <a:r>
              <a:rPr lang="nl-NL" b="1" dirty="0" smtClean="0"/>
              <a:t>de 2,25-2,5 uur </a:t>
            </a:r>
            <a:r>
              <a:rPr lang="nl-NL" b="0" dirty="0" smtClean="0"/>
              <a:t>verdeeld over twee sessies</a:t>
            </a:r>
            <a:endParaRPr lang="nl-NL" b="0" dirty="0"/>
          </a:p>
        </p:txBody>
      </p:sp>
    </p:spTree>
    <p:extLst>
      <p:ext uri="{BB962C8B-B14F-4D97-AF65-F5344CB8AC3E}">
        <p14:creationId xmlns:p14="http://schemas.microsoft.com/office/powerpoint/2010/main" val="378292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Testmethoden</a:t>
            </a:r>
            <a:endParaRPr lang="nl-NL" dirty="0"/>
          </a:p>
        </p:txBody>
      </p:sp>
      <p:sp>
        <p:nvSpPr>
          <p:cNvPr id="3" name="Content Placeholder 2"/>
          <p:cNvSpPr>
            <a:spLocks noGrp="1"/>
          </p:cNvSpPr>
          <p:nvPr>
            <p:ph idx="1"/>
          </p:nvPr>
        </p:nvSpPr>
        <p:spPr>
          <a:xfrm>
            <a:off x="822960" y="1100628"/>
            <a:ext cx="7520940" cy="3984556"/>
          </a:xfrm>
        </p:spPr>
        <p:txBody>
          <a:bodyPr>
            <a:noAutofit/>
          </a:bodyPr>
          <a:lstStyle/>
          <a:p>
            <a:pPr>
              <a:buFont typeface="Arial" panose="020B0604020202020204" pitchFamily="34" charset="0"/>
              <a:buChar char="•"/>
            </a:pPr>
            <a:r>
              <a:rPr lang="nl-NL" dirty="0" smtClean="0"/>
              <a:t>Executieve functies zijn gemeten met:</a:t>
            </a:r>
          </a:p>
          <a:p>
            <a:pPr lvl="3">
              <a:buFont typeface="Arial" panose="020B0604020202020204" pitchFamily="34" charset="0"/>
              <a:buChar char="•"/>
            </a:pPr>
            <a:r>
              <a:rPr lang="nl-NL" dirty="0" smtClean="0"/>
              <a:t>Tests ontworpen </a:t>
            </a:r>
            <a:r>
              <a:rPr lang="nl-NL" dirty="0"/>
              <a:t>door Lisa </a:t>
            </a:r>
            <a:r>
              <a:rPr lang="nl-NL" dirty="0" smtClean="0"/>
              <a:t>Jonkman (bestaat uit 6 testen die zowel werkgeheugen, inhibitie en </a:t>
            </a:r>
            <a:r>
              <a:rPr lang="nl-NL" dirty="0" err="1" smtClean="0"/>
              <a:t>aandachtsflexibiliteit</a:t>
            </a:r>
            <a:r>
              <a:rPr lang="nl-NL" dirty="0" smtClean="0"/>
              <a:t> meten)</a:t>
            </a:r>
            <a:endParaRPr lang="nl-NL" dirty="0"/>
          </a:p>
          <a:p>
            <a:pPr lvl="3">
              <a:buFont typeface="Arial" panose="020B0604020202020204" pitchFamily="34" charset="0"/>
              <a:buChar char="•"/>
            </a:pPr>
            <a:r>
              <a:rPr lang="nl-NL" dirty="0"/>
              <a:t>V</a:t>
            </a:r>
            <a:r>
              <a:rPr lang="nl-NL" dirty="0" smtClean="0"/>
              <a:t>ragenlijst </a:t>
            </a:r>
            <a:r>
              <a:rPr lang="nl-NL" dirty="0"/>
              <a:t>over executieve functies </a:t>
            </a:r>
            <a:r>
              <a:rPr lang="nl-NL" dirty="0" smtClean="0"/>
              <a:t>(ingevuld </a:t>
            </a:r>
            <a:r>
              <a:rPr lang="nl-NL" dirty="0"/>
              <a:t>door de ouders over de leerlingen</a:t>
            </a:r>
            <a:r>
              <a:rPr lang="nl-NL" dirty="0" smtClean="0"/>
              <a:t>)</a:t>
            </a:r>
          </a:p>
          <a:p>
            <a:pPr>
              <a:buFont typeface="Arial" panose="020B0604020202020204" pitchFamily="34" charset="0"/>
              <a:buChar char="•"/>
            </a:pPr>
            <a:r>
              <a:rPr lang="nl-NL" dirty="0" smtClean="0"/>
              <a:t>Emotieregulatie is gemeten met:</a:t>
            </a:r>
          </a:p>
          <a:p>
            <a:pPr lvl="3">
              <a:buFont typeface="Arial" panose="020B0604020202020204" pitchFamily="34" charset="0"/>
              <a:buChar char="•"/>
            </a:pPr>
            <a:r>
              <a:rPr lang="nl-NL" dirty="0"/>
              <a:t>V</a:t>
            </a:r>
            <a:r>
              <a:rPr lang="nl-NL" dirty="0" smtClean="0"/>
              <a:t>ragenlijst over emotieregulatie (ingevuld door de leerlingen zelf)</a:t>
            </a:r>
          </a:p>
          <a:p>
            <a:pPr>
              <a:buFont typeface="Arial" panose="020B0604020202020204" pitchFamily="34" charset="0"/>
              <a:buChar char="•"/>
            </a:pPr>
            <a:endParaRPr lang="nl-NL" sz="2000" dirty="0" smtClean="0"/>
          </a:p>
        </p:txBody>
      </p:sp>
    </p:spTree>
    <p:extLst>
      <p:ext uri="{BB962C8B-B14F-4D97-AF65-F5344CB8AC3E}">
        <p14:creationId xmlns:p14="http://schemas.microsoft.com/office/powerpoint/2010/main" val="259961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Voorbeeld test executieve functies</a:t>
            </a:r>
            <a:endParaRPr lang="nl-NL" dirty="0"/>
          </a:p>
        </p:txBody>
      </p:sp>
      <p:sp>
        <p:nvSpPr>
          <p:cNvPr id="3" name="Content Placeholder 2"/>
          <p:cNvSpPr>
            <a:spLocks noGrp="1"/>
          </p:cNvSpPr>
          <p:nvPr>
            <p:ph idx="1"/>
          </p:nvPr>
        </p:nvSpPr>
        <p:spPr/>
        <p:txBody>
          <a:bodyPr>
            <a:normAutofit/>
          </a:bodyPr>
          <a:lstStyle/>
          <a:p>
            <a:endParaRPr lang="nl-NL" dirty="0"/>
          </a:p>
        </p:txBody>
      </p:sp>
    </p:spTree>
    <p:extLst>
      <p:ext uri="{BB962C8B-B14F-4D97-AF65-F5344CB8AC3E}">
        <p14:creationId xmlns:p14="http://schemas.microsoft.com/office/powerpoint/2010/main" val="13945512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Attention </a:t>
            </a:r>
            <a:r>
              <a:rPr lang="nl-NL" dirty="0" err="1" smtClean="0"/>
              <a:t>switching</a:t>
            </a:r>
            <a:r>
              <a:rPr lang="nl-NL" dirty="0" smtClean="0"/>
              <a:t> </a:t>
            </a:r>
            <a:r>
              <a:rPr lang="nl-NL" dirty="0" err="1" smtClean="0"/>
              <a:t>task</a:t>
            </a:r>
            <a:r>
              <a:rPr lang="nl-NL" dirty="0" smtClean="0"/>
              <a:t> </a:t>
            </a:r>
            <a:r>
              <a:rPr lang="nl-NL" dirty="0"/>
              <a:t>(</a:t>
            </a:r>
            <a:r>
              <a:rPr lang="nl-NL" dirty="0" smtClean="0"/>
              <a:t>AST)</a:t>
            </a:r>
            <a:endParaRPr lang="nl-NL" dirty="0"/>
          </a:p>
        </p:txBody>
      </p:sp>
      <p:sp>
        <p:nvSpPr>
          <p:cNvPr id="3" name="Content Placeholder 2"/>
          <p:cNvSpPr>
            <a:spLocks noGrp="1"/>
          </p:cNvSpPr>
          <p:nvPr>
            <p:ph idx="1"/>
          </p:nvPr>
        </p:nvSpPr>
        <p:spPr>
          <a:xfrm>
            <a:off x="822960" y="1145295"/>
            <a:ext cx="7520940" cy="3579849"/>
          </a:xfrm>
        </p:spPr>
        <p:txBody>
          <a:bodyPr>
            <a:normAutofit lnSpcReduction="10000"/>
          </a:bodyPr>
          <a:lstStyle/>
          <a:p>
            <a:pPr marL="285750" indent="-285750">
              <a:buFont typeface="Arial" panose="020B0604020202020204" pitchFamily="34" charset="0"/>
              <a:buChar char="•"/>
            </a:pPr>
            <a:r>
              <a:rPr lang="nl-NL" dirty="0" smtClean="0"/>
              <a:t>Meet </a:t>
            </a:r>
            <a:r>
              <a:rPr lang="nl-NL" dirty="0" smtClean="0">
                <a:sym typeface="Wingdings" panose="05000000000000000000" pitchFamily="2" charset="2"/>
              </a:rPr>
              <a:t>mentale flexibiliteit</a:t>
            </a:r>
            <a:endParaRPr lang="nl-NL" dirty="0" smtClean="0"/>
          </a:p>
          <a:p>
            <a:pPr marL="285750" indent="-285750">
              <a:buFont typeface="Arial" panose="020B0604020202020204" pitchFamily="34" charset="0"/>
              <a:buChar char="•"/>
            </a:pPr>
            <a:r>
              <a:rPr lang="nl-NL" dirty="0" smtClean="0"/>
              <a:t>Bestaat uit drie onderdelen:</a:t>
            </a:r>
          </a:p>
          <a:p>
            <a:pPr marL="923544" lvl="3" indent="-457200">
              <a:buClrTx/>
              <a:buFont typeface="+mj-lt"/>
              <a:buAutoNum type="arabicPeriod"/>
            </a:pPr>
            <a:r>
              <a:rPr lang="nl-NL" dirty="0" smtClean="0"/>
              <a:t>Non-switch conditie “welk nummer?”</a:t>
            </a:r>
          </a:p>
          <a:p>
            <a:pPr marL="923544" lvl="3" indent="-457200">
              <a:buClrTx/>
              <a:buFont typeface="+mj-lt"/>
              <a:buAutoNum type="arabicPeriod"/>
            </a:pPr>
            <a:r>
              <a:rPr lang="nl-NL" dirty="0" smtClean="0"/>
              <a:t>Non-switch conditie “hoeveel nummers?”</a:t>
            </a:r>
          </a:p>
          <a:p>
            <a:pPr marL="923544" lvl="3" indent="-457200">
              <a:buClrTx/>
              <a:buFont typeface="+mj-lt"/>
              <a:buAutoNum type="arabicPeriod"/>
            </a:pPr>
            <a:r>
              <a:rPr lang="nl-NL" dirty="0" smtClean="0"/>
              <a:t>Switch conditie “welk nummer?” + “hoeveel nummers?”</a:t>
            </a:r>
          </a:p>
          <a:p>
            <a:pPr marL="466344" lvl="3" indent="0">
              <a:buNone/>
            </a:pPr>
            <a:endParaRPr lang="nl-NL" dirty="0"/>
          </a:p>
          <a:p>
            <a:pPr marL="466344" lvl="3" indent="0">
              <a:buNone/>
            </a:pPr>
            <a:endParaRPr lang="nl-NL" dirty="0" smtClean="0"/>
          </a:p>
          <a:p>
            <a:pPr marL="466344" lvl="3" indent="0">
              <a:buNone/>
            </a:pPr>
            <a:r>
              <a:rPr lang="nl-NL" dirty="0" smtClean="0"/>
              <a:t>Hoe ziet dit eruit…?</a:t>
            </a:r>
          </a:p>
          <a:p>
            <a:pPr marL="466344" lvl="3" indent="0">
              <a:buNone/>
            </a:pPr>
            <a:endParaRPr lang="nl-NL" sz="2000" dirty="0" smtClean="0"/>
          </a:p>
          <a:p>
            <a:pPr marL="0" indent="0"/>
            <a:endParaRPr lang="nl-NL" dirty="0" smtClean="0"/>
          </a:p>
        </p:txBody>
      </p:sp>
    </p:spTree>
    <p:extLst>
      <p:ext uri="{BB962C8B-B14F-4D97-AF65-F5344CB8AC3E}">
        <p14:creationId xmlns:p14="http://schemas.microsoft.com/office/powerpoint/2010/main" val="291055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1259</Words>
  <Application>Microsoft Office PowerPoint</Application>
  <PresentationFormat>Diavoorstelling (4:3)</PresentationFormat>
  <Paragraphs>191</Paragraphs>
  <Slides>27</Slides>
  <Notes>7</Notes>
  <HiddenSlides>0</HiddenSlides>
  <MMClips>0</MMClips>
  <ScaleCrop>false</ScaleCrop>
  <HeadingPairs>
    <vt:vector size="4" baseType="variant">
      <vt:variant>
        <vt:lpstr>Thema</vt:lpstr>
      </vt:variant>
      <vt:variant>
        <vt:i4>1</vt:i4>
      </vt:variant>
      <vt:variant>
        <vt:lpstr>Diatitels</vt:lpstr>
      </vt:variant>
      <vt:variant>
        <vt:i4>27</vt:i4>
      </vt:variant>
    </vt:vector>
  </HeadingPairs>
  <TitlesOfParts>
    <vt:vector size="28" baseType="lpstr">
      <vt:lpstr>Angles</vt:lpstr>
      <vt:lpstr>Verhoogt Montessori onderwijs de executieve functies meer in vergelijking met regulier onderwijs?</vt:lpstr>
      <vt:lpstr>Het idee</vt:lpstr>
      <vt:lpstr>Een mogelijk verband…</vt:lpstr>
      <vt:lpstr>Het onderzoek</vt:lpstr>
      <vt:lpstr>Op zoek naar een antwoord…</vt:lpstr>
      <vt:lpstr>Het testen kan beginnen!</vt:lpstr>
      <vt:lpstr>Testmethoden</vt:lpstr>
      <vt:lpstr>Voorbeeld test executieve functies</vt:lpstr>
      <vt:lpstr>Attention switching task (AST)</vt:lpstr>
      <vt:lpstr>Non-switch conditie “welk nummer?”  Taak: druk op geel wanneer je “een” 1 ziet en op blauw wanneer je “een” 3 ziet </vt:lpstr>
      <vt:lpstr>Non-switch conditie “hoeveel nummers?”  Taak: druk op geel wanneer je 1 cijfer ziet en op blauw wanneer je 3 cijfers ziet</vt:lpstr>
      <vt:lpstr>PowerPoint-presentatie</vt:lpstr>
      <vt:lpstr>Conclusie</vt:lpstr>
      <vt:lpstr>Het antwoord ontrafelen…</vt:lpstr>
      <vt:lpstr>Verschil of geen verschil?</vt:lpstr>
      <vt:lpstr>Dus…</vt:lpstr>
      <vt:lpstr>Maar…!</vt:lpstr>
      <vt:lpstr>Een blik op de toekomst</vt:lpstr>
      <vt:lpstr>Hoe verder?</vt:lpstr>
      <vt:lpstr>Hartelijk dank!  Eveline Persoon – Universiteit Maastricht Lisa Jonkman – Universiteit Maastricht patrick Sins – Saxion en thomas more hogeschool</vt:lpstr>
      <vt:lpstr>Tenslotte…</vt:lpstr>
      <vt:lpstr>Informatie over het onderzoek</vt:lpstr>
      <vt:lpstr>Running span</vt:lpstr>
      <vt:lpstr>PowerPoint-presentatie</vt:lpstr>
      <vt:lpstr>Running span taak (werkgeheugen)</vt:lpstr>
      <vt:lpstr>Go/No-Go task</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Does Montessori education enhance executive functions?</dc:title>
  <dc:creator>admin</dc:creator>
  <cp:lastModifiedBy>Annemieke Hulzebos</cp:lastModifiedBy>
  <cp:revision>43</cp:revision>
  <dcterms:created xsi:type="dcterms:W3CDTF">2016-11-02T09:50:40Z</dcterms:created>
  <dcterms:modified xsi:type="dcterms:W3CDTF">2017-02-02T11:59:44Z</dcterms:modified>
</cp:coreProperties>
</file>